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Lst>
  <p:sldSz cx="7556500" cy="10680700"/>
  <p:notesSz cx="7556500" cy="10680700"/>
  <p:embeddedFontLst>
    <p:embeddedFont>
      <p:font typeface="Microsoft YaHei" panose="020B0503020204020204" pitchFamily="34" charset="-122"/>
      <p:regular r:id="rId7"/>
      <p:bold r:id="rId8"/>
    </p:embeddedFont>
    <p:embeddedFont>
      <p:font typeface="Calibri" panose="020F0502020204030204" pitchFamily="34" charset="0"/>
      <p:regular r:id="rId9"/>
      <p:bold r:id="rId10"/>
      <p:italic r:id="rId11"/>
      <p:boldItalic r:id="rId12"/>
    </p:embeddedFont>
  </p:embeddedFont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68">
          <p15:clr>
            <a:srgbClr val="A4A3A4"/>
          </p15:clr>
        </p15:guide>
        <p15:guide id="2" pos="244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39" d="100"/>
          <a:sy n="39" d="100"/>
        </p:scale>
        <p:origin x="1740" y="56"/>
      </p:cViewPr>
      <p:guideLst>
        <p:guide orient="horz" pos="3168"/>
        <p:guide pos="244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font" Target="fonts/font1.fntdata"/><Relationship Id="rId12"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font" Target="fonts/font3.fntdata"/><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p:spTree>
      <p:nvGrpSpPr>
        <p:cNvPr id="1" name=""/>
        <p:cNvGrpSpPr/>
        <p:nvPr/>
      </p:nvGrpSpPr>
      <p:grpSpPr>
        <a:xfrm>
          <a:off x="0" y="0"/>
          <a:ext cx="0" cy="0"/>
          <a:chOff x="0" y="0"/>
          <a:chExt cx="0" cy="0"/>
        </a:xfrm>
      </p:grpSpPr>
      <p:sp>
        <p:nvSpPr>
          <p:cNvPr id="2" name="Header 1"/>
          <p:cNvSpPr>
            <a:spLocks noGrp="1"/>
          </p:cNvSpPr>
          <p:nvPr>
            <p:ph type="title"/>
          </p:nvPr>
        </p:nvSpPr>
        <p:spPr/>
        <p:txBody>
          <a:bodyPr/>
          <a:lstStyle/>
          <a:p>
            <a:r>
              <a:rPr lang="en-US"/>
              <a:t>Title</a:t>
            </a:r>
          </a:p>
        </p:txBody>
      </p:sp>
      <p:sp>
        <p:nvSpPr>
          <p:cNvPr id="3" name="Text 2"/>
          <p:cNvSpPr>
            <a:spLocks noGrp="1"/>
          </p:cNvSpPr>
          <p:nvPr>
            <p:ph type="body" idx="1"/>
          </p:nvPr>
        </p:nvSpPr>
        <p:spPr/>
        <p:txBody>
          <a:bodyPr/>
          <a:lstStyle/>
          <a:p>
            <a:pPr lvl="0"/>
            <a:r>
              <a:rPr lang="en-US"/>
              <a:t>Text</a:t>
            </a:r>
          </a:p>
          <a:p>
            <a:pPr lvl="1"/>
            <a:r>
              <a:rPr lang="en-US"/>
              <a:t>Second level</a:t>
            </a:r>
          </a:p>
          <a:p>
            <a:pPr lvl="2"/>
            <a:r>
              <a:rPr lang="en-US"/>
              <a:t>Third level</a:t>
            </a:r>
          </a:p>
          <a:p>
            <a:pPr lvl="3"/>
            <a:r>
              <a:rPr lang="en-US"/>
              <a:t>Fourth level</a:t>
            </a:r>
          </a:p>
          <a:p>
            <a:pPr lvl="4"/>
            <a:r>
              <a:rPr lang="en-US"/>
              <a:t>Fifth level</a:t>
            </a:r>
          </a:p>
        </p:txBody>
      </p:sp>
      <p:sp>
        <p:nvSpPr>
          <p:cNvPr id="4" name="Date 3"/>
          <p:cNvSpPr>
            <a:spLocks noGrp="1"/>
          </p:cNvSpPr>
          <p:nvPr>
            <p:ph type="dt" sz="half" idx="10"/>
          </p:nvPr>
        </p:nvSpPr>
        <p:spPr/>
        <p:txBody>
          <a:bodyPr/>
          <a:lstStyle/>
          <a:p>
            <a:fld id="{C16525B2-4347-4F72-BAF7-76B19438D329}" type="datetimeFigureOut">
              <a:rPr lang="en-US" smtClean="0"/>
              <a:t>11/19/2021</a:t>
            </a:fld>
            <a:endParaRPr lang="en-US"/>
          </a:p>
        </p:txBody>
      </p:sp>
      <p:sp>
        <p:nvSpPr>
          <p:cNvPr id="5" name="Footer 4"/>
          <p:cNvSpPr>
            <a:spLocks noGrp="1"/>
          </p:cNvSpPr>
          <p:nvPr>
            <p:ph type="ftr" sz="quarter" idx="11"/>
          </p:nvPr>
        </p:nvSpPr>
        <p:spPr/>
        <p:txBody>
          <a:bodyPr/>
          <a:lstStyle/>
          <a:p>
            <a:endParaRPr lang="en-US"/>
          </a:p>
        </p:txBody>
      </p:sp>
      <p:sp>
        <p:nvSpPr>
          <p:cNvPr id="6" name="Slide number 5"/>
          <p:cNvSpPr>
            <a:spLocks noGrp="1"/>
          </p:cNvSpPr>
          <p:nvPr>
            <p:ph type="sldNum" sz="quarter" idx="12"/>
          </p:nvPr>
        </p:nvSpPr>
        <p:spPr/>
        <p:txBody>
          <a:bodyPr/>
          <a:lstStyle/>
          <a:p>
            <a:fld id="{80F073CC-40D5-4B23-8DF0-9BD0A0C12F2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377666" y="427735"/>
            <a:ext cx="6797992" cy="1710943"/>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377666" y="2459482"/>
            <a:ext cx="6797992" cy="7057644"/>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2568130" y="9944862"/>
            <a:ext cx="2417063" cy="53467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377666" y="9944862"/>
            <a:ext cx="1737264" cy="53467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11/19/2021</a:t>
            </a:fld>
            <a:endParaRPr lang="en-US"/>
          </a:p>
        </p:txBody>
      </p:sp>
      <p:sp>
        <p:nvSpPr>
          <p:cNvPr id="6" name="Holder 6"/>
          <p:cNvSpPr>
            <a:spLocks noGrp="1"/>
          </p:cNvSpPr>
          <p:nvPr>
            <p:ph type="sldNum" sz="quarter" idx="7"/>
          </p:nvPr>
        </p:nvSpPr>
        <p:spPr>
          <a:xfrm>
            <a:off x="5438394" y="9944862"/>
            <a:ext cx="1737264" cy="53467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1"/>
          <p:cNvSpPr/>
          <p:nvPr/>
        </p:nvSpPr>
        <p:spPr>
          <a:xfrm>
            <a:off x="532130" y="6795452"/>
            <a:ext cx="6488430" cy="2894965"/>
          </a:xfrm>
          <a:prstGeom prst="rect">
            <a:avLst/>
          </a:prstGeom>
          <a:blipFill>
            <a:blip r:embed="rId2" cstate="print"/>
            <a:stretch>
              <a:fillRect/>
            </a:stretch>
          </a:blipFill>
        </p:spPr>
        <p:txBody>
          <a:bodyPr wrap="square" lIns="0" tIns="0" rIns="0" bIns="0" rtlCol="0">
            <a:spAutoFit/>
          </a:bodyPr>
          <a:lstStyle/>
          <a:p>
            <a:endParaRPr/>
          </a:p>
        </p:txBody>
      </p:sp>
      <p:sp>
        <p:nvSpPr>
          <p:cNvPr id="2" name="object 2"/>
          <p:cNvSpPr/>
          <p:nvPr/>
        </p:nvSpPr>
        <p:spPr>
          <a:xfrm>
            <a:off x="438912" y="528701"/>
            <a:ext cx="6684008" cy="285622"/>
          </a:xfrm>
          <a:prstGeom prst="rect">
            <a:avLst/>
          </a:prstGeom>
          <a:blipFill>
            <a:blip r:embed="rId3" cstate="print"/>
            <a:stretch>
              <a:fillRect/>
            </a:stretch>
          </a:blipFill>
        </p:spPr>
        <p:txBody>
          <a:bodyPr wrap="square" lIns="0" tIns="0" rIns="0" bIns="0" rtlCol="0">
            <a:spAutoFit/>
          </a:bodyPr>
          <a:lstStyle/>
          <a:p>
            <a:endParaRPr/>
          </a:p>
        </p:txBody>
      </p:sp>
      <p:sp>
        <p:nvSpPr>
          <p:cNvPr id="4" name="object 4"/>
          <p:cNvSpPr txBox="1"/>
          <p:nvPr/>
        </p:nvSpPr>
        <p:spPr>
          <a:xfrm>
            <a:off x="2548763" y="860476"/>
            <a:ext cx="2400300" cy="644611"/>
          </a:xfrm>
          <a:prstGeom prst="rect">
            <a:avLst/>
          </a:prstGeom>
        </p:spPr>
        <p:txBody>
          <a:bodyPr vert="horz" wrap="square" lIns="0" tIns="0" rIns="0" bIns="0" rtlCol="0">
            <a:spAutoFit/>
          </a:bodyPr>
          <a:lstStyle/>
          <a:p>
            <a:pPr marL="0" marR="0">
              <a:lnSpc>
                <a:spcPts val="2375"/>
              </a:lnSpc>
              <a:spcBef>
                <a:spcPts val="0"/>
              </a:spcBef>
              <a:spcAft>
                <a:spcPts val="0"/>
              </a:spcAft>
            </a:pPr>
            <a:r>
              <a:rPr sz="1800" b="1" dirty="0">
                <a:solidFill>
                  <a:srgbClr val="000000"/>
                </a:solidFill>
                <a:latin typeface="Microsoft YaHei"/>
                <a:cs typeface="Microsoft YaHei"/>
              </a:rPr>
              <a:t>天马微电子招聘简章</a:t>
            </a:r>
          </a:p>
        </p:txBody>
      </p:sp>
      <p:sp>
        <p:nvSpPr>
          <p:cNvPr id="5" name="object 5"/>
          <p:cNvSpPr txBox="1"/>
          <p:nvPr/>
        </p:nvSpPr>
        <p:spPr>
          <a:xfrm>
            <a:off x="457200" y="1307118"/>
            <a:ext cx="1104900" cy="429741"/>
          </a:xfrm>
          <a:prstGeom prst="rect">
            <a:avLst/>
          </a:prstGeom>
        </p:spPr>
        <p:txBody>
          <a:bodyPr vert="horz" wrap="square" lIns="0" tIns="0" rIns="0" bIns="0" rtlCol="0">
            <a:spAutoFit/>
          </a:bodyPr>
          <a:lstStyle/>
          <a:p>
            <a:pPr marL="0" marR="0">
              <a:lnSpc>
                <a:spcPts val="1583"/>
              </a:lnSpc>
              <a:spcBef>
                <a:spcPts val="0"/>
              </a:spcBef>
              <a:spcAft>
                <a:spcPts val="0"/>
              </a:spcAft>
            </a:pPr>
            <a:r>
              <a:rPr sz="1200" dirty="0">
                <a:solidFill>
                  <a:srgbClr val="0070C0"/>
                </a:solidFill>
                <a:latin typeface="Wingdings"/>
                <a:cs typeface="Wingdings"/>
              </a:rPr>
              <a:t></a:t>
            </a:r>
            <a:r>
              <a:rPr sz="1200" spc="847" dirty="0">
                <a:solidFill>
                  <a:srgbClr val="0070C0"/>
                </a:solidFill>
                <a:latin typeface="Times New Roman"/>
                <a:cs typeface="Times New Roman"/>
              </a:rPr>
              <a:t> </a:t>
            </a:r>
            <a:r>
              <a:rPr sz="1200" b="1" dirty="0">
                <a:solidFill>
                  <a:srgbClr val="0070C0"/>
                </a:solidFill>
                <a:latin typeface="Microsoft YaHei"/>
                <a:cs typeface="Microsoft YaHei"/>
              </a:rPr>
              <a:t>公司简介</a:t>
            </a:r>
          </a:p>
        </p:txBody>
      </p:sp>
      <p:sp>
        <p:nvSpPr>
          <p:cNvPr id="6" name="object 6"/>
          <p:cNvSpPr txBox="1"/>
          <p:nvPr/>
        </p:nvSpPr>
        <p:spPr>
          <a:xfrm>
            <a:off x="457200" y="1720103"/>
            <a:ext cx="7646301" cy="1164515"/>
          </a:xfrm>
          <a:prstGeom prst="rect">
            <a:avLst/>
          </a:prstGeom>
        </p:spPr>
        <p:txBody>
          <a:bodyPr vert="horz" wrap="square" lIns="0" tIns="0" rIns="0" bIns="0" rtlCol="0">
            <a:spAutoFit/>
          </a:bodyPr>
          <a:lstStyle/>
          <a:p>
            <a:pPr marL="254508" marR="0">
              <a:lnSpc>
                <a:spcPts val="1314"/>
              </a:lnSpc>
              <a:spcBef>
                <a:spcPts val="0"/>
              </a:spcBef>
              <a:spcAft>
                <a:spcPts val="0"/>
              </a:spcAft>
            </a:pPr>
            <a:r>
              <a:rPr sz="1000" dirty="0">
                <a:solidFill>
                  <a:srgbClr val="000000"/>
                </a:solidFill>
                <a:latin typeface="Microsoft YaHei"/>
                <a:cs typeface="Microsoft YaHei"/>
              </a:rPr>
              <a:t>天马微电子股份有限公司是中央管理的国有特大型企业&amp;世界</a:t>
            </a:r>
            <a:r>
              <a:rPr sz="1000" spc="26" dirty="0">
                <a:solidFill>
                  <a:srgbClr val="000000"/>
                </a:solidFill>
                <a:latin typeface="Times New Roman"/>
                <a:cs typeface="Times New Roman"/>
              </a:rPr>
              <a:t> </a:t>
            </a:r>
            <a:r>
              <a:rPr sz="1000" dirty="0">
                <a:solidFill>
                  <a:srgbClr val="000000"/>
                </a:solidFill>
                <a:latin typeface="Microsoft YaHei"/>
                <a:cs typeface="Microsoft YaHei"/>
              </a:rPr>
              <a:t>500</a:t>
            </a:r>
            <a:r>
              <a:rPr sz="1000" spc="-18" dirty="0">
                <a:solidFill>
                  <a:srgbClr val="000000"/>
                </a:solidFill>
                <a:latin typeface="Microsoft YaHei"/>
                <a:cs typeface="Microsoft YaHei"/>
              </a:rPr>
              <a:t> </a:t>
            </a:r>
            <a:r>
              <a:rPr sz="1000" dirty="0">
                <a:solidFill>
                  <a:srgbClr val="000000"/>
                </a:solidFill>
                <a:latin typeface="Microsoft YaHei"/>
                <a:cs typeface="Microsoft YaHei"/>
              </a:rPr>
              <a:t>强企业——中国航空工业集团旗下上市公司，成</a:t>
            </a:r>
          </a:p>
          <a:p>
            <a:pPr marL="0" marR="0">
              <a:lnSpc>
                <a:spcPts val="1457"/>
              </a:lnSpc>
              <a:spcBef>
                <a:spcPts val="1739"/>
              </a:spcBef>
              <a:spcAft>
                <a:spcPts val="0"/>
              </a:spcAft>
            </a:pPr>
            <a:r>
              <a:rPr sz="1000" dirty="0">
                <a:solidFill>
                  <a:srgbClr val="000000"/>
                </a:solidFill>
                <a:latin typeface="Microsoft YaHei"/>
                <a:cs typeface="Microsoft YaHei"/>
              </a:rPr>
              <a:t>立于</a:t>
            </a:r>
            <a:r>
              <a:rPr sz="1000" spc="50" dirty="0">
                <a:solidFill>
                  <a:srgbClr val="000000"/>
                </a:solidFill>
                <a:latin typeface="Times New Roman"/>
                <a:cs typeface="Times New Roman"/>
              </a:rPr>
              <a:t> </a:t>
            </a:r>
            <a:r>
              <a:rPr sz="1000" dirty="0">
                <a:solidFill>
                  <a:srgbClr val="000000"/>
                </a:solidFill>
                <a:latin typeface="Microsoft YaHei"/>
                <a:cs typeface="Microsoft YaHei"/>
              </a:rPr>
              <a:t>1983 年，1995 年在深圳证券交易所上市（证券简称：深天马</a:t>
            </a:r>
            <a:r>
              <a:rPr sz="1000" spc="57" dirty="0">
                <a:solidFill>
                  <a:srgbClr val="000000"/>
                </a:solidFill>
                <a:latin typeface="Times New Roman"/>
                <a:cs typeface="Times New Roman"/>
              </a:rPr>
              <a:t> </a:t>
            </a:r>
            <a:r>
              <a:rPr sz="1000" dirty="0">
                <a:solidFill>
                  <a:srgbClr val="000000"/>
                </a:solidFill>
                <a:latin typeface="Microsoft YaHei"/>
                <a:cs typeface="Microsoft YaHei"/>
              </a:rPr>
              <a:t>A，证券代码：000050）；</a:t>
            </a:r>
            <a:r>
              <a:rPr sz="1050" dirty="0">
                <a:solidFill>
                  <a:srgbClr val="000000"/>
                </a:solidFill>
                <a:latin typeface="Microsoft YaHei"/>
                <a:cs typeface="Microsoft YaHei"/>
              </a:rPr>
              <a:t>2019</a:t>
            </a:r>
            <a:r>
              <a:rPr sz="1050" spc="24" dirty="0">
                <a:solidFill>
                  <a:srgbClr val="000000"/>
                </a:solidFill>
                <a:latin typeface="Microsoft YaHei"/>
                <a:cs typeface="Microsoft YaHei"/>
              </a:rPr>
              <a:t> </a:t>
            </a:r>
            <a:r>
              <a:rPr sz="1050" dirty="0">
                <a:solidFill>
                  <a:srgbClr val="000000"/>
                </a:solidFill>
                <a:latin typeface="Microsoft YaHei"/>
                <a:cs typeface="Microsoft YaHei"/>
              </a:rPr>
              <a:t>年底，公司</a:t>
            </a:r>
            <a:r>
              <a:rPr sz="1100" b="1" dirty="0">
                <a:solidFill>
                  <a:srgbClr val="000000"/>
                </a:solidFill>
                <a:latin typeface="Microsoft YaHei"/>
                <a:cs typeface="Microsoft YaHei"/>
              </a:rPr>
              <a:t>在职</a:t>
            </a:r>
          </a:p>
          <a:p>
            <a:pPr marL="0" marR="0">
              <a:lnSpc>
                <a:spcPts val="1457"/>
              </a:lnSpc>
              <a:spcBef>
                <a:spcPts val="1612"/>
              </a:spcBef>
              <a:spcAft>
                <a:spcPts val="0"/>
              </a:spcAft>
            </a:pPr>
            <a:r>
              <a:rPr sz="1100" b="1" dirty="0">
                <a:solidFill>
                  <a:srgbClr val="000000"/>
                </a:solidFill>
                <a:latin typeface="Microsoft YaHei"/>
                <a:cs typeface="Microsoft YaHei"/>
              </a:rPr>
              <a:t>员工</a:t>
            </a:r>
            <a:r>
              <a:rPr sz="1100" b="1" dirty="0">
                <a:solidFill>
                  <a:srgbClr val="000000"/>
                </a:solidFill>
                <a:latin typeface="Times New Roman"/>
                <a:cs typeface="Times New Roman"/>
              </a:rPr>
              <a:t> </a:t>
            </a:r>
            <a:r>
              <a:rPr sz="1100" b="1" dirty="0">
                <a:solidFill>
                  <a:srgbClr val="000000"/>
                </a:solidFill>
                <a:latin typeface="Microsoft YaHei"/>
                <a:cs typeface="Microsoft YaHei"/>
              </a:rPr>
              <a:t>4.7</a:t>
            </a:r>
            <a:r>
              <a:rPr sz="1100" b="1" spc="-39" dirty="0">
                <a:solidFill>
                  <a:srgbClr val="000000"/>
                </a:solidFill>
                <a:latin typeface="Microsoft YaHei"/>
                <a:cs typeface="Microsoft YaHei"/>
              </a:rPr>
              <a:t> </a:t>
            </a:r>
            <a:r>
              <a:rPr sz="1100" b="1" dirty="0">
                <a:solidFill>
                  <a:srgbClr val="000000"/>
                </a:solidFill>
                <a:latin typeface="Microsoft YaHei"/>
                <a:cs typeface="Microsoft YaHei"/>
              </a:rPr>
              <a:t>万余人</a:t>
            </a:r>
            <a:r>
              <a:rPr sz="1100" dirty="0">
                <a:solidFill>
                  <a:srgbClr val="000000"/>
                </a:solidFill>
                <a:latin typeface="Microsoft YaHei"/>
                <a:cs typeface="Microsoft YaHei"/>
              </a:rPr>
              <a:t>，</a:t>
            </a:r>
            <a:r>
              <a:rPr sz="1100" b="1" dirty="0">
                <a:solidFill>
                  <a:srgbClr val="000000"/>
                </a:solidFill>
                <a:latin typeface="Microsoft YaHei"/>
                <a:cs typeface="Microsoft YaHei"/>
              </a:rPr>
              <a:t>营收</a:t>
            </a:r>
            <a:r>
              <a:rPr sz="1100" b="1" spc="13" dirty="0">
                <a:solidFill>
                  <a:srgbClr val="000000"/>
                </a:solidFill>
                <a:latin typeface="Times New Roman"/>
                <a:cs typeface="Times New Roman"/>
              </a:rPr>
              <a:t> </a:t>
            </a:r>
            <a:r>
              <a:rPr sz="1100" b="1" dirty="0">
                <a:solidFill>
                  <a:srgbClr val="000000"/>
                </a:solidFill>
                <a:latin typeface="Microsoft YaHei"/>
                <a:cs typeface="Microsoft YaHei"/>
              </a:rPr>
              <a:t>303</a:t>
            </a:r>
            <a:r>
              <a:rPr sz="1100" b="1" spc="-42" dirty="0">
                <a:solidFill>
                  <a:srgbClr val="000000"/>
                </a:solidFill>
                <a:latin typeface="Microsoft YaHei"/>
                <a:cs typeface="Microsoft YaHei"/>
              </a:rPr>
              <a:t> </a:t>
            </a:r>
            <a:r>
              <a:rPr sz="1100" b="1" dirty="0">
                <a:solidFill>
                  <a:srgbClr val="000000"/>
                </a:solidFill>
                <a:latin typeface="Microsoft YaHei"/>
                <a:cs typeface="Microsoft YaHei"/>
              </a:rPr>
              <a:t>亿元</a:t>
            </a:r>
            <a:r>
              <a:rPr sz="1050" dirty="0">
                <a:solidFill>
                  <a:srgbClr val="000000"/>
                </a:solidFill>
                <a:latin typeface="Microsoft YaHei"/>
                <a:cs typeface="Microsoft YaHei"/>
              </a:rPr>
              <a:t>，是一家在全球范围内提供显示解决方案和快速服务支持的创新型科技企业。</a:t>
            </a:r>
          </a:p>
        </p:txBody>
      </p:sp>
      <p:sp>
        <p:nvSpPr>
          <p:cNvPr id="7" name="object 7"/>
          <p:cNvSpPr txBox="1"/>
          <p:nvPr/>
        </p:nvSpPr>
        <p:spPr>
          <a:xfrm>
            <a:off x="763524" y="2925157"/>
            <a:ext cx="300150" cy="1937260"/>
          </a:xfrm>
          <a:prstGeom prst="rect">
            <a:avLst/>
          </a:prstGeom>
        </p:spPr>
        <p:txBody>
          <a:bodyPr vert="horz" wrap="square" lIns="0" tIns="0" rIns="0" bIns="0" rtlCol="0">
            <a:spAutoFit/>
          </a:bodyPr>
          <a:lstStyle/>
          <a:p>
            <a:pPr marL="0" marR="0">
              <a:lnSpc>
                <a:spcPts val="1172"/>
              </a:lnSpc>
              <a:spcBef>
                <a:spcPts val="0"/>
              </a:spcBef>
              <a:spcAft>
                <a:spcPts val="0"/>
              </a:spcAft>
            </a:pPr>
            <a:r>
              <a:rPr sz="1050" dirty="0">
                <a:solidFill>
                  <a:srgbClr val="000000"/>
                </a:solidFill>
                <a:latin typeface="Wingdings"/>
                <a:cs typeface="Wingdings"/>
              </a:rPr>
              <a:t></a:t>
            </a:r>
          </a:p>
          <a:p>
            <a:pPr marL="0" marR="0">
              <a:lnSpc>
                <a:spcPts val="1172"/>
              </a:lnSpc>
              <a:spcBef>
                <a:spcPts val="1947"/>
              </a:spcBef>
              <a:spcAft>
                <a:spcPts val="0"/>
              </a:spcAft>
            </a:pPr>
            <a:r>
              <a:rPr sz="1050" dirty="0">
                <a:solidFill>
                  <a:srgbClr val="000000"/>
                </a:solidFill>
                <a:latin typeface="Wingdings"/>
                <a:cs typeface="Wingdings"/>
              </a:rPr>
              <a:t></a:t>
            </a:r>
          </a:p>
          <a:p>
            <a:pPr marL="0" marR="0">
              <a:lnSpc>
                <a:spcPts val="1172"/>
              </a:lnSpc>
              <a:spcBef>
                <a:spcPts val="1900"/>
              </a:spcBef>
              <a:spcAft>
                <a:spcPts val="0"/>
              </a:spcAft>
            </a:pPr>
            <a:r>
              <a:rPr sz="1050" dirty="0">
                <a:solidFill>
                  <a:srgbClr val="000000"/>
                </a:solidFill>
                <a:latin typeface="Wingdings"/>
                <a:cs typeface="Wingdings"/>
              </a:rPr>
              <a:t></a:t>
            </a:r>
          </a:p>
          <a:p>
            <a:pPr marL="0" marR="0">
              <a:lnSpc>
                <a:spcPts val="1172"/>
              </a:lnSpc>
              <a:spcBef>
                <a:spcPts val="1947"/>
              </a:spcBef>
              <a:spcAft>
                <a:spcPts val="0"/>
              </a:spcAft>
            </a:pPr>
            <a:r>
              <a:rPr sz="1050" dirty="0">
                <a:solidFill>
                  <a:srgbClr val="000000"/>
                </a:solidFill>
                <a:latin typeface="Wingdings"/>
                <a:cs typeface="Wingdings"/>
              </a:rPr>
              <a:t></a:t>
            </a:r>
          </a:p>
          <a:p>
            <a:pPr marL="0" marR="0">
              <a:lnSpc>
                <a:spcPts val="1172"/>
              </a:lnSpc>
              <a:spcBef>
                <a:spcPts val="1971"/>
              </a:spcBef>
              <a:spcAft>
                <a:spcPts val="0"/>
              </a:spcAft>
            </a:pPr>
            <a:r>
              <a:rPr sz="1050" dirty="0">
                <a:solidFill>
                  <a:srgbClr val="000000"/>
                </a:solidFill>
                <a:latin typeface="Wingdings"/>
                <a:cs typeface="Wingdings"/>
              </a:rPr>
              <a:t></a:t>
            </a:r>
          </a:p>
        </p:txBody>
      </p:sp>
      <p:sp>
        <p:nvSpPr>
          <p:cNvPr id="8" name="object 8"/>
          <p:cNvSpPr txBox="1"/>
          <p:nvPr/>
        </p:nvSpPr>
        <p:spPr>
          <a:xfrm>
            <a:off x="1030528" y="2903809"/>
            <a:ext cx="1181479" cy="377029"/>
          </a:xfrm>
          <a:prstGeom prst="rect">
            <a:avLst/>
          </a:prstGeom>
        </p:spPr>
        <p:txBody>
          <a:bodyPr vert="horz" wrap="square" lIns="0" tIns="0" rIns="0" bIns="0" rtlCol="0">
            <a:spAutoFit/>
          </a:bodyPr>
          <a:lstStyle/>
          <a:p>
            <a:pPr marL="0" marR="0">
              <a:lnSpc>
                <a:spcPts val="1393"/>
              </a:lnSpc>
              <a:spcBef>
                <a:spcPts val="0"/>
              </a:spcBef>
              <a:spcAft>
                <a:spcPts val="0"/>
              </a:spcAft>
            </a:pPr>
            <a:r>
              <a:rPr sz="1050" b="1" dirty="0">
                <a:solidFill>
                  <a:srgbClr val="000000"/>
                </a:solidFill>
                <a:latin typeface="Microsoft YaHei"/>
                <a:cs typeface="Microsoft YaHei"/>
              </a:rPr>
              <a:t>中国</a:t>
            </a:r>
            <a:r>
              <a:rPr sz="1050" b="1" dirty="0">
                <a:solidFill>
                  <a:srgbClr val="000000"/>
                </a:solidFill>
                <a:latin typeface="Times New Roman"/>
                <a:cs typeface="Times New Roman"/>
              </a:rPr>
              <a:t> </a:t>
            </a:r>
            <a:r>
              <a:rPr sz="1050" b="1" dirty="0">
                <a:solidFill>
                  <a:srgbClr val="000000"/>
                </a:solidFill>
                <a:latin typeface="Microsoft YaHei"/>
                <a:cs typeface="Microsoft YaHei"/>
              </a:rPr>
              <a:t>500</a:t>
            </a:r>
            <a:r>
              <a:rPr sz="1050" b="1" spc="-61" dirty="0">
                <a:solidFill>
                  <a:srgbClr val="000000"/>
                </a:solidFill>
                <a:latin typeface="Microsoft YaHei"/>
                <a:cs typeface="Microsoft YaHei"/>
              </a:rPr>
              <a:t> </a:t>
            </a:r>
            <a:r>
              <a:rPr sz="1050" b="1" dirty="0">
                <a:solidFill>
                  <a:srgbClr val="000000"/>
                </a:solidFill>
                <a:latin typeface="Microsoft YaHei"/>
                <a:cs typeface="Microsoft YaHei"/>
              </a:rPr>
              <a:t>强企业</a:t>
            </a:r>
          </a:p>
        </p:txBody>
      </p:sp>
      <p:sp>
        <p:nvSpPr>
          <p:cNvPr id="9" name="object 9"/>
          <p:cNvSpPr txBox="1"/>
          <p:nvPr/>
        </p:nvSpPr>
        <p:spPr>
          <a:xfrm>
            <a:off x="1030528" y="3300049"/>
            <a:ext cx="1542288" cy="377029"/>
          </a:xfrm>
          <a:prstGeom prst="rect">
            <a:avLst/>
          </a:prstGeom>
        </p:spPr>
        <p:txBody>
          <a:bodyPr vert="horz" wrap="square" lIns="0" tIns="0" rIns="0" bIns="0" rtlCol="0">
            <a:spAutoFit/>
          </a:bodyPr>
          <a:lstStyle/>
          <a:p>
            <a:pPr marL="0" marR="0">
              <a:lnSpc>
                <a:spcPts val="1393"/>
              </a:lnSpc>
              <a:spcBef>
                <a:spcPts val="0"/>
              </a:spcBef>
              <a:spcAft>
                <a:spcPts val="0"/>
              </a:spcAft>
            </a:pPr>
            <a:r>
              <a:rPr sz="1050" dirty="0">
                <a:solidFill>
                  <a:srgbClr val="000000"/>
                </a:solidFill>
                <a:latin typeface="Microsoft YaHei"/>
                <a:cs typeface="Microsoft YaHei"/>
              </a:rPr>
              <a:t>中国电子信息百强企业</a:t>
            </a:r>
          </a:p>
        </p:txBody>
      </p:sp>
      <p:sp>
        <p:nvSpPr>
          <p:cNvPr id="10" name="object 10"/>
          <p:cNvSpPr txBox="1"/>
          <p:nvPr/>
        </p:nvSpPr>
        <p:spPr>
          <a:xfrm>
            <a:off x="1030528" y="3696670"/>
            <a:ext cx="2034766" cy="773269"/>
          </a:xfrm>
          <a:prstGeom prst="rect">
            <a:avLst/>
          </a:prstGeom>
        </p:spPr>
        <p:txBody>
          <a:bodyPr vert="horz" wrap="square" lIns="0" tIns="0" rIns="0" bIns="0" rtlCol="0">
            <a:spAutoFit/>
          </a:bodyPr>
          <a:lstStyle/>
          <a:p>
            <a:pPr marL="0" marR="0">
              <a:lnSpc>
                <a:spcPts val="1393"/>
              </a:lnSpc>
              <a:spcBef>
                <a:spcPts val="0"/>
              </a:spcBef>
              <a:spcAft>
                <a:spcPts val="0"/>
              </a:spcAft>
            </a:pPr>
            <a:r>
              <a:rPr sz="1050" dirty="0">
                <a:solidFill>
                  <a:srgbClr val="000000"/>
                </a:solidFill>
                <a:latin typeface="Microsoft YaHei"/>
                <a:cs typeface="Microsoft YaHei"/>
              </a:rPr>
              <a:t>中国企业创新能力</a:t>
            </a:r>
            <a:r>
              <a:rPr sz="1050" dirty="0">
                <a:solidFill>
                  <a:srgbClr val="000000"/>
                </a:solidFill>
                <a:latin typeface="Times New Roman"/>
                <a:cs typeface="Times New Roman"/>
              </a:rPr>
              <a:t> </a:t>
            </a:r>
            <a:r>
              <a:rPr sz="1050" dirty="0">
                <a:solidFill>
                  <a:srgbClr val="000000"/>
                </a:solidFill>
                <a:latin typeface="Microsoft YaHei"/>
                <a:cs typeface="Microsoft YaHei"/>
              </a:rPr>
              <a:t>100</a:t>
            </a:r>
            <a:r>
              <a:rPr sz="1050" spc="-52" dirty="0">
                <a:solidFill>
                  <a:srgbClr val="000000"/>
                </a:solidFill>
                <a:latin typeface="Microsoft YaHei"/>
                <a:cs typeface="Microsoft YaHei"/>
              </a:rPr>
              <a:t> </a:t>
            </a:r>
            <a:r>
              <a:rPr sz="1050" dirty="0">
                <a:solidFill>
                  <a:srgbClr val="000000"/>
                </a:solidFill>
                <a:latin typeface="Microsoft YaHei"/>
                <a:cs typeface="Microsoft YaHei"/>
              </a:rPr>
              <a:t>强企业</a:t>
            </a:r>
          </a:p>
          <a:p>
            <a:pPr marL="0" marR="0">
              <a:lnSpc>
                <a:spcPts val="1393"/>
              </a:lnSpc>
              <a:spcBef>
                <a:spcPts val="1726"/>
              </a:spcBef>
              <a:spcAft>
                <a:spcPts val="0"/>
              </a:spcAft>
            </a:pPr>
            <a:r>
              <a:rPr sz="1050" dirty="0">
                <a:solidFill>
                  <a:srgbClr val="000000"/>
                </a:solidFill>
                <a:latin typeface="Microsoft YaHei"/>
                <a:cs typeface="Microsoft YaHei"/>
              </a:rPr>
              <a:t>中国公司市值</a:t>
            </a:r>
            <a:r>
              <a:rPr sz="1050" dirty="0">
                <a:solidFill>
                  <a:srgbClr val="000000"/>
                </a:solidFill>
                <a:latin typeface="Times New Roman"/>
                <a:cs typeface="Times New Roman"/>
              </a:rPr>
              <a:t> </a:t>
            </a:r>
            <a:r>
              <a:rPr sz="1050" dirty="0">
                <a:solidFill>
                  <a:srgbClr val="000000"/>
                </a:solidFill>
                <a:latin typeface="Microsoft YaHei"/>
                <a:cs typeface="Microsoft YaHei"/>
              </a:rPr>
              <a:t>500</a:t>
            </a:r>
            <a:r>
              <a:rPr sz="1050" spc="-52" dirty="0">
                <a:solidFill>
                  <a:srgbClr val="000000"/>
                </a:solidFill>
                <a:latin typeface="Microsoft YaHei"/>
                <a:cs typeface="Microsoft YaHei"/>
              </a:rPr>
              <a:t> </a:t>
            </a:r>
            <a:r>
              <a:rPr sz="1050" dirty="0">
                <a:solidFill>
                  <a:srgbClr val="000000"/>
                </a:solidFill>
                <a:latin typeface="Microsoft YaHei"/>
                <a:cs typeface="Microsoft YaHei"/>
              </a:rPr>
              <a:t>强企业</a:t>
            </a:r>
          </a:p>
        </p:txBody>
      </p:sp>
      <p:sp>
        <p:nvSpPr>
          <p:cNvPr id="11" name="object 11"/>
          <p:cNvSpPr txBox="1"/>
          <p:nvPr/>
        </p:nvSpPr>
        <p:spPr>
          <a:xfrm>
            <a:off x="1030528" y="4485748"/>
            <a:ext cx="3106155" cy="387080"/>
          </a:xfrm>
          <a:prstGeom prst="rect">
            <a:avLst/>
          </a:prstGeom>
        </p:spPr>
        <p:txBody>
          <a:bodyPr vert="horz" wrap="square" lIns="0" tIns="0" rIns="0" bIns="0" rtlCol="0">
            <a:spAutoFit/>
          </a:bodyPr>
          <a:lstStyle/>
          <a:p>
            <a:pPr marL="0" marR="0">
              <a:lnSpc>
                <a:spcPts val="1457"/>
              </a:lnSpc>
              <a:spcBef>
                <a:spcPts val="0"/>
              </a:spcBef>
              <a:spcAft>
                <a:spcPts val="0"/>
              </a:spcAft>
            </a:pPr>
            <a:r>
              <a:rPr sz="1050" dirty="0">
                <a:solidFill>
                  <a:srgbClr val="000000"/>
                </a:solidFill>
                <a:latin typeface="Microsoft YaHei"/>
                <a:cs typeface="Microsoft YaHei"/>
              </a:rPr>
              <a:t>多款产品出货量</a:t>
            </a:r>
            <a:r>
              <a:rPr sz="1100" b="1" dirty="0">
                <a:solidFill>
                  <a:srgbClr val="000000"/>
                </a:solidFill>
                <a:latin typeface="Microsoft YaHei"/>
                <a:cs typeface="Microsoft YaHei"/>
              </a:rPr>
              <a:t>全球第一</a:t>
            </a:r>
            <a:r>
              <a:rPr sz="1100" b="1" spc="824" dirty="0">
                <a:solidFill>
                  <a:srgbClr val="000000"/>
                </a:solidFill>
                <a:latin typeface="Times New Roman"/>
                <a:cs typeface="Times New Roman"/>
              </a:rPr>
              <a:t> </a:t>
            </a:r>
            <a:r>
              <a:rPr sz="1050" dirty="0">
                <a:solidFill>
                  <a:srgbClr val="000000"/>
                </a:solidFill>
                <a:latin typeface="Microsoft YaHei"/>
                <a:cs typeface="Microsoft YaHei"/>
              </a:rPr>
              <a:t>多个细分市场领先</a:t>
            </a:r>
          </a:p>
        </p:txBody>
      </p:sp>
      <p:sp>
        <p:nvSpPr>
          <p:cNvPr id="12" name="object 12"/>
          <p:cNvSpPr txBox="1"/>
          <p:nvPr/>
        </p:nvSpPr>
        <p:spPr>
          <a:xfrm>
            <a:off x="457200" y="4885390"/>
            <a:ext cx="8111321" cy="1962243"/>
          </a:xfrm>
          <a:prstGeom prst="rect">
            <a:avLst/>
          </a:prstGeom>
        </p:spPr>
        <p:txBody>
          <a:bodyPr vert="horz" wrap="square" lIns="0" tIns="0" rIns="0" bIns="0" rtlCol="0">
            <a:spAutoFit/>
          </a:bodyPr>
          <a:lstStyle/>
          <a:p>
            <a:pPr marL="266700" marR="0">
              <a:lnSpc>
                <a:spcPts val="1393"/>
              </a:lnSpc>
              <a:spcBef>
                <a:spcPts val="0"/>
              </a:spcBef>
              <a:spcAft>
                <a:spcPts val="0"/>
              </a:spcAft>
            </a:pPr>
            <a:r>
              <a:rPr sz="1050" dirty="0">
                <a:solidFill>
                  <a:srgbClr val="000000"/>
                </a:solidFill>
                <a:latin typeface="Microsoft YaHei"/>
                <a:cs typeface="Microsoft YaHei"/>
              </a:rPr>
              <a:t>公司聚焦以智能手机、平板电脑、高阶笔电为代表的移动智能终端显示市场和以车载、医疗、POS</a:t>
            </a:r>
            <a:r>
              <a:rPr sz="1050" spc="-102" dirty="0">
                <a:solidFill>
                  <a:srgbClr val="000000"/>
                </a:solidFill>
                <a:latin typeface="Microsoft YaHei"/>
                <a:cs typeface="Microsoft YaHei"/>
              </a:rPr>
              <a:t>、</a:t>
            </a:r>
            <a:r>
              <a:rPr sz="1050" dirty="0">
                <a:solidFill>
                  <a:srgbClr val="000000"/>
                </a:solidFill>
                <a:latin typeface="Microsoft YaHei"/>
                <a:cs typeface="Microsoft YaHei"/>
              </a:rPr>
              <a:t>HMI</a:t>
            </a:r>
            <a:r>
              <a:rPr sz="1050" spc="-41" dirty="0">
                <a:solidFill>
                  <a:srgbClr val="000000"/>
                </a:solidFill>
                <a:latin typeface="Microsoft YaHei"/>
                <a:cs typeface="Microsoft YaHei"/>
              </a:rPr>
              <a:t> </a:t>
            </a:r>
            <a:r>
              <a:rPr sz="1050" dirty="0">
                <a:solidFill>
                  <a:srgbClr val="000000"/>
                </a:solidFill>
                <a:latin typeface="Microsoft YaHei"/>
                <a:cs typeface="Microsoft YaHei"/>
              </a:rPr>
              <a:t>等为</a:t>
            </a:r>
          </a:p>
          <a:p>
            <a:pPr marL="0" marR="0">
              <a:lnSpc>
                <a:spcPts val="1393"/>
              </a:lnSpc>
              <a:spcBef>
                <a:spcPts val="1726"/>
              </a:spcBef>
              <a:spcAft>
                <a:spcPts val="0"/>
              </a:spcAft>
            </a:pPr>
            <a:r>
              <a:rPr sz="1050" dirty="0">
                <a:solidFill>
                  <a:srgbClr val="000000"/>
                </a:solidFill>
                <a:latin typeface="Microsoft YaHei"/>
                <a:cs typeface="Microsoft YaHei"/>
              </a:rPr>
              <a:t>代表的专业显示市场，并持续开发</a:t>
            </a:r>
            <a:r>
              <a:rPr sz="1050" spc="11" dirty="0">
                <a:solidFill>
                  <a:srgbClr val="000000"/>
                </a:solidFill>
                <a:latin typeface="Times New Roman"/>
                <a:cs typeface="Times New Roman"/>
              </a:rPr>
              <a:t> </a:t>
            </a:r>
            <a:r>
              <a:rPr sz="1050" dirty="0">
                <a:solidFill>
                  <a:srgbClr val="000000"/>
                </a:solidFill>
                <a:latin typeface="Microsoft YaHei"/>
                <a:cs typeface="Microsoft YaHei"/>
              </a:rPr>
              <a:t>IoT/新应用，包括智能家居、智能穿戴、传感器等新兴市场。公司在前瞻性技术</a:t>
            </a:r>
          </a:p>
          <a:p>
            <a:pPr marL="0" marR="0">
              <a:lnSpc>
                <a:spcPts val="1393"/>
              </a:lnSpc>
              <a:spcBef>
                <a:spcPts val="1726"/>
              </a:spcBef>
              <a:spcAft>
                <a:spcPts val="0"/>
              </a:spcAft>
            </a:pPr>
            <a:r>
              <a:rPr sz="1050" dirty="0">
                <a:solidFill>
                  <a:srgbClr val="000000"/>
                </a:solidFill>
                <a:latin typeface="Microsoft YaHei"/>
                <a:cs typeface="Microsoft YaHei"/>
              </a:rPr>
              <a:t>和先进应用技术布局方面持续深耕，目前已自主掌握诸多国际先进、国内领先的新技术。并在</a:t>
            </a:r>
            <a:r>
              <a:rPr sz="1050" spc="10" dirty="0">
                <a:solidFill>
                  <a:srgbClr val="000000"/>
                </a:solidFill>
                <a:latin typeface="Times New Roman"/>
                <a:cs typeface="Times New Roman"/>
              </a:rPr>
              <a:t> </a:t>
            </a:r>
            <a:r>
              <a:rPr sz="1050" spc="-18" dirty="0">
                <a:solidFill>
                  <a:srgbClr val="000000"/>
                </a:solidFill>
                <a:latin typeface="Microsoft YaHei"/>
                <a:cs typeface="Microsoft YaHei"/>
              </a:rPr>
              <a:t>LTPS</a:t>
            </a:r>
            <a:r>
              <a:rPr sz="1050" dirty="0">
                <a:solidFill>
                  <a:srgbClr val="000000"/>
                </a:solidFill>
                <a:latin typeface="Microsoft YaHei"/>
                <a:cs typeface="Microsoft YaHei"/>
              </a:rPr>
              <a:t>、AMOLED、</a:t>
            </a:r>
          </a:p>
          <a:p>
            <a:pPr marL="0" marR="0">
              <a:lnSpc>
                <a:spcPts val="1393"/>
              </a:lnSpc>
              <a:spcBef>
                <a:spcPts val="1778"/>
              </a:spcBef>
              <a:spcAft>
                <a:spcPts val="0"/>
              </a:spcAft>
            </a:pPr>
            <a:r>
              <a:rPr sz="1050" spc="-52" dirty="0">
                <a:solidFill>
                  <a:srgbClr val="000000"/>
                </a:solidFill>
                <a:latin typeface="Microsoft YaHei"/>
                <a:cs typeface="Microsoft YaHei"/>
              </a:rPr>
              <a:t>触控一体化技术（</a:t>
            </a:r>
            <a:r>
              <a:rPr sz="1050" dirty="0">
                <a:solidFill>
                  <a:srgbClr val="000000"/>
                </a:solidFill>
                <a:latin typeface="Microsoft YaHei"/>
                <a:cs typeface="Microsoft YaHei"/>
              </a:rPr>
              <a:t>On-cell</a:t>
            </a:r>
            <a:r>
              <a:rPr sz="1050" spc="-426" dirty="0">
                <a:solidFill>
                  <a:srgbClr val="000000"/>
                </a:solidFill>
                <a:latin typeface="Microsoft YaHei"/>
                <a:cs typeface="Microsoft YaHei"/>
              </a:rPr>
              <a:t>、</a:t>
            </a:r>
            <a:r>
              <a:rPr sz="1050" dirty="0">
                <a:solidFill>
                  <a:srgbClr val="000000"/>
                </a:solidFill>
                <a:latin typeface="Microsoft YaHei"/>
                <a:cs typeface="Microsoft YaHei"/>
              </a:rPr>
              <a:t>In-cell</a:t>
            </a:r>
            <a:r>
              <a:rPr sz="1050" spc="-134" dirty="0">
                <a:solidFill>
                  <a:srgbClr val="000000"/>
                </a:solidFill>
                <a:latin typeface="Microsoft YaHei"/>
                <a:cs typeface="Microsoft YaHei"/>
              </a:rPr>
              <a:t>）、柔性显示、</a:t>
            </a:r>
            <a:r>
              <a:rPr sz="1050" dirty="0">
                <a:solidFill>
                  <a:srgbClr val="000000"/>
                </a:solidFill>
                <a:latin typeface="Microsoft YaHei"/>
                <a:cs typeface="Microsoft YaHei"/>
              </a:rPr>
              <a:t>Force</a:t>
            </a:r>
            <a:r>
              <a:rPr sz="1050" spc="-51" dirty="0">
                <a:solidFill>
                  <a:srgbClr val="000000"/>
                </a:solidFill>
                <a:latin typeface="Microsoft YaHei"/>
                <a:cs typeface="Microsoft YaHei"/>
              </a:rPr>
              <a:t> </a:t>
            </a:r>
            <a:r>
              <a:rPr sz="1050" spc="-23" dirty="0">
                <a:solidFill>
                  <a:srgbClr val="000000"/>
                </a:solidFill>
                <a:latin typeface="Microsoft YaHei"/>
                <a:cs typeface="Microsoft YaHei"/>
              </a:rPr>
              <a:t>Touch</a:t>
            </a:r>
            <a:r>
              <a:rPr sz="1050" spc="-22" dirty="0">
                <a:solidFill>
                  <a:srgbClr val="000000"/>
                </a:solidFill>
                <a:latin typeface="Microsoft YaHei"/>
                <a:cs typeface="Microsoft YaHei"/>
              </a:rPr>
              <a:t> </a:t>
            </a:r>
            <a:r>
              <a:rPr sz="1050" dirty="0">
                <a:solidFill>
                  <a:srgbClr val="000000"/>
                </a:solidFill>
                <a:latin typeface="Microsoft YaHei"/>
                <a:cs typeface="Microsoft YaHei"/>
              </a:rPr>
              <a:t>TED</a:t>
            </a:r>
            <a:r>
              <a:rPr sz="1050" spc="-41" dirty="0">
                <a:solidFill>
                  <a:srgbClr val="000000"/>
                </a:solidFill>
                <a:latin typeface="Microsoft YaHei"/>
                <a:cs typeface="Microsoft YaHei"/>
              </a:rPr>
              <a:t> </a:t>
            </a:r>
            <a:r>
              <a:rPr sz="1050" dirty="0">
                <a:solidFill>
                  <a:srgbClr val="000000"/>
                </a:solidFill>
                <a:latin typeface="Microsoft YaHei"/>
                <a:cs typeface="Microsoft YaHei"/>
              </a:rPr>
              <a:t>Plus</a:t>
            </a:r>
            <a:r>
              <a:rPr sz="1050" spc="-426" dirty="0">
                <a:solidFill>
                  <a:srgbClr val="000000"/>
                </a:solidFill>
                <a:latin typeface="Microsoft YaHei"/>
                <a:cs typeface="Microsoft YaHei"/>
              </a:rPr>
              <a:t>、</a:t>
            </a:r>
            <a:r>
              <a:rPr sz="1050" spc="-15" dirty="0">
                <a:solidFill>
                  <a:srgbClr val="000000"/>
                </a:solidFill>
                <a:latin typeface="Microsoft YaHei"/>
                <a:cs typeface="Microsoft YaHei"/>
              </a:rPr>
              <a:t>SLT-LCD</a:t>
            </a:r>
            <a:r>
              <a:rPr sz="1050" spc="-136" dirty="0">
                <a:solidFill>
                  <a:srgbClr val="000000"/>
                </a:solidFill>
                <a:latin typeface="Microsoft YaHei"/>
                <a:cs typeface="Microsoft YaHei"/>
              </a:rPr>
              <a:t>、屏下</a:t>
            </a:r>
            <a:r>
              <a:rPr sz="1050" dirty="0">
                <a:solidFill>
                  <a:srgbClr val="000000"/>
                </a:solidFill>
                <a:latin typeface="Microsoft YaHei"/>
                <a:cs typeface="Microsoft YaHei"/>
              </a:rPr>
              <a:t>/屏内指纹识别、Mini/Micro</a:t>
            </a:r>
          </a:p>
          <a:p>
            <a:pPr marL="0" marR="0">
              <a:lnSpc>
                <a:spcPts val="1393"/>
              </a:lnSpc>
              <a:spcBef>
                <a:spcPts val="1726"/>
              </a:spcBef>
              <a:spcAft>
                <a:spcPts val="0"/>
              </a:spcAft>
            </a:pPr>
            <a:r>
              <a:rPr sz="1050" dirty="0">
                <a:solidFill>
                  <a:srgbClr val="000000"/>
                </a:solidFill>
                <a:latin typeface="Microsoft YaHei"/>
                <a:cs typeface="Microsoft YaHei"/>
              </a:rPr>
              <a:t>LED</a:t>
            </a:r>
            <a:r>
              <a:rPr sz="1050" spc="-43" dirty="0">
                <a:solidFill>
                  <a:srgbClr val="000000"/>
                </a:solidFill>
                <a:latin typeface="Microsoft YaHei"/>
                <a:cs typeface="Microsoft YaHei"/>
              </a:rPr>
              <a:t> </a:t>
            </a:r>
            <a:r>
              <a:rPr sz="1050" dirty="0">
                <a:solidFill>
                  <a:srgbClr val="000000"/>
                </a:solidFill>
                <a:latin typeface="Microsoft YaHei"/>
                <a:cs typeface="Microsoft YaHei"/>
              </a:rPr>
              <a:t>等方面取得了诸多技术成果，多次获得创新产品与应用奖项。</a:t>
            </a:r>
          </a:p>
        </p:txBody>
      </p:sp>
      <p:sp>
        <p:nvSpPr>
          <p:cNvPr id="13" name="object 13"/>
          <p:cNvSpPr txBox="1"/>
          <p:nvPr/>
        </p:nvSpPr>
        <p:spPr>
          <a:xfrm>
            <a:off x="723900" y="9827244"/>
            <a:ext cx="1714804" cy="429741"/>
          </a:xfrm>
          <a:prstGeom prst="rect">
            <a:avLst/>
          </a:prstGeom>
        </p:spPr>
        <p:txBody>
          <a:bodyPr vert="horz" wrap="square" lIns="0" tIns="0" rIns="0" bIns="0" rtlCol="0">
            <a:spAutoFit/>
          </a:bodyPr>
          <a:lstStyle/>
          <a:p>
            <a:pPr marL="0" marR="0">
              <a:lnSpc>
                <a:spcPts val="1583"/>
              </a:lnSpc>
              <a:spcBef>
                <a:spcPts val="0"/>
              </a:spcBef>
              <a:spcAft>
                <a:spcPts val="0"/>
              </a:spcAft>
            </a:pPr>
            <a:r>
              <a:rPr sz="1200" dirty="0">
                <a:solidFill>
                  <a:srgbClr val="0070C0"/>
                </a:solidFill>
                <a:latin typeface="Wingdings"/>
                <a:cs typeface="Wingdings"/>
              </a:rPr>
              <a:t></a:t>
            </a:r>
            <a:r>
              <a:rPr sz="1200" spc="849" dirty="0">
                <a:solidFill>
                  <a:srgbClr val="0070C0"/>
                </a:solidFill>
                <a:latin typeface="Times New Roman"/>
                <a:cs typeface="Times New Roman"/>
              </a:rPr>
              <a:t> </a:t>
            </a:r>
            <a:r>
              <a:rPr sz="1200" b="1" dirty="0">
                <a:solidFill>
                  <a:srgbClr val="0070C0"/>
                </a:solidFill>
                <a:latin typeface="Microsoft YaHei"/>
                <a:cs typeface="Microsoft YaHei"/>
              </a:rPr>
              <a:t>全球化的产业布局</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1"/>
          <p:cNvSpPr/>
          <p:nvPr/>
        </p:nvSpPr>
        <p:spPr>
          <a:xfrm>
            <a:off x="0" y="0"/>
            <a:ext cx="12700" cy="12700"/>
          </a:xfrm>
          <a:prstGeom prst="rect">
            <a:avLst/>
          </a:prstGeom>
          <a:blipFill>
            <a:blip r:embed="rId2" cstate="print"/>
            <a:stretch>
              <a:fillRect/>
            </a:stretch>
          </a:blipFill>
        </p:spPr>
        <p:txBody>
          <a:bodyPr wrap="square" lIns="0" tIns="0" rIns="0" bIns="0" rtlCol="0">
            <a:spAutoFit/>
          </a:bodyPr>
          <a:lstStyle/>
          <a:p>
            <a:endParaRPr/>
          </a:p>
        </p:txBody>
      </p:sp>
      <p:sp>
        <p:nvSpPr>
          <p:cNvPr id="2" name="object 2"/>
          <p:cNvSpPr/>
          <p:nvPr/>
        </p:nvSpPr>
        <p:spPr>
          <a:xfrm>
            <a:off x="438912" y="528701"/>
            <a:ext cx="6684008" cy="285622"/>
          </a:xfrm>
          <a:prstGeom prst="rect">
            <a:avLst/>
          </a:prstGeom>
          <a:blipFill>
            <a:blip r:embed="rId3" cstate="print"/>
            <a:stretch>
              <a:fillRect/>
            </a:stretch>
          </a:blipFill>
        </p:spPr>
        <p:txBody>
          <a:bodyPr wrap="square" lIns="0" tIns="0" rIns="0" bIns="0" rtlCol="0">
            <a:spAutoFit/>
          </a:bodyPr>
          <a:lstStyle/>
          <a:p>
            <a:endParaRPr/>
          </a:p>
        </p:txBody>
      </p:sp>
      <p:sp>
        <p:nvSpPr>
          <p:cNvPr id="4" name="object 4"/>
          <p:cNvSpPr txBox="1"/>
          <p:nvPr/>
        </p:nvSpPr>
        <p:spPr>
          <a:xfrm>
            <a:off x="457200" y="922355"/>
            <a:ext cx="7711439" cy="1169763"/>
          </a:xfrm>
          <a:prstGeom prst="rect">
            <a:avLst/>
          </a:prstGeom>
        </p:spPr>
        <p:txBody>
          <a:bodyPr vert="horz" wrap="square" lIns="0" tIns="0" rIns="0" bIns="0" rtlCol="0">
            <a:spAutoFit/>
          </a:bodyPr>
          <a:lstStyle/>
          <a:p>
            <a:pPr marL="266700" marR="0">
              <a:lnSpc>
                <a:spcPts val="1393"/>
              </a:lnSpc>
              <a:spcBef>
                <a:spcPts val="0"/>
              </a:spcBef>
              <a:spcAft>
                <a:spcPts val="0"/>
              </a:spcAft>
            </a:pPr>
            <a:r>
              <a:rPr sz="1050" dirty="0">
                <a:solidFill>
                  <a:srgbClr val="000000"/>
                </a:solidFill>
                <a:latin typeface="Microsoft YaHei"/>
                <a:cs typeface="Microsoft YaHei"/>
              </a:rPr>
              <a:t>公司近年来投资</a:t>
            </a:r>
            <a:r>
              <a:rPr sz="1050" dirty="0">
                <a:solidFill>
                  <a:srgbClr val="000000"/>
                </a:solidFill>
                <a:latin typeface="Times New Roman"/>
                <a:cs typeface="Times New Roman"/>
              </a:rPr>
              <a:t> </a:t>
            </a:r>
            <a:r>
              <a:rPr sz="1050" dirty="0">
                <a:solidFill>
                  <a:srgbClr val="000000"/>
                </a:solidFill>
                <a:latin typeface="Microsoft YaHei"/>
                <a:cs typeface="Microsoft YaHei"/>
              </a:rPr>
              <a:t>500</a:t>
            </a:r>
            <a:r>
              <a:rPr sz="1050" spc="-35" dirty="0">
                <a:solidFill>
                  <a:srgbClr val="000000"/>
                </a:solidFill>
                <a:latin typeface="Microsoft YaHei"/>
                <a:cs typeface="Microsoft YaHei"/>
              </a:rPr>
              <a:t> </a:t>
            </a:r>
            <a:r>
              <a:rPr sz="1050" spc="-37" dirty="0">
                <a:solidFill>
                  <a:srgbClr val="000000"/>
                </a:solidFill>
                <a:latin typeface="Microsoft YaHei"/>
                <a:cs typeface="Microsoft YaHei"/>
              </a:rPr>
              <a:t>亿元奠定了雄厚发展基础，目前产线组合完善，产业基地分布在深圳、上海、成都、武汉、</a:t>
            </a:r>
          </a:p>
          <a:p>
            <a:pPr marL="0" marR="0">
              <a:lnSpc>
                <a:spcPts val="1393"/>
              </a:lnSpc>
              <a:spcBef>
                <a:spcPts val="1728"/>
              </a:spcBef>
              <a:spcAft>
                <a:spcPts val="0"/>
              </a:spcAft>
            </a:pPr>
            <a:r>
              <a:rPr sz="1050" dirty="0">
                <a:solidFill>
                  <a:srgbClr val="000000"/>
                </a:solidFill>
                <a:latin typeface="Microsoft YaHei"/>
                <a:cs typeface="Microsoft YaHei"/>
              </a:rPr>
              <a:t>厦门、日本等六地，并在美国、德国、日本、韩国、台湾、香港等主要发达国家与地区设有全球营销网络和技术服</a:t>
            </a:r>
          </a:p>
          <a:p>
            <a:pPr marL="0" marR="0">
              <a:lnSpc>
                <a:spcPts val="1393"/>
              </a:lnSpc>
              <a:spcBef>
                <a:spcPts val="1726"/>
              </a:spcBef>
              <a:spcAft>
                <a:spcPts val="0"/>
              </a:spcAft>
            </a:pPr>
            <a:r>
              <a:rPr sz="1050" dirty="0">
                <a:solidFill>
                  <a:srgbClr val="000000"/>
                </a:solidFill>
                <a:latin typeface="Microsoft YaHei"/>
                <a:cs typeface="Microsoft YaHei"/>
              </a:rPr>
              <a:t>务支持平台。</a:t>
            </a:r>
          </a:p>
        </p:txBody>
      </p:sp>
      <p:sp>
        <p:nvSpPr>
          <p:cNvPr id="5" name="object 5"/>
          <p:cNvSpPr txBox="1"/>
          <p:nvPr/>
        </p:nvSpPr>
        <p:spPr>
          <a:xfrm>
            <a:off x="457200" y="2099599"/>
            <a:ext cx="1104900" cy="429741"/>
          </a:xfrm>
          <a:prstGeom prst="rect">
            <a:avLst/>
          </a:prstGeom>
        </p:spPr>
        <p:txBody>
          <a:bodyPr vert="horz" wrap="square" lIns="0" tIns="0" rIns="0" bIns="0" rtlCol="0">
            <a:spAutoFit/>
          </a:bodyPr>
          <a:lstStyle/>
          <a:p>
            <a:pPr marL="0" marR="0">
              <a:lnSpc>
                <a:spcPts val="1583"/>
              </a:lnSpc>
              <a:spcBef>
                <a:spcPts val="0"/>
              </a:spcBef>
              <a:spcAft>
                <a:spcPts val="0"/>
              </a:spcAft>
            </a:pPr>
            <a:r>
              <a:rPr sz="1200" dirty="0">
                <a:solidFill>
                  <a:srgbClr val="0070C0"/>
                </a:solidFill>
                <a:latin typeface="Wingdings"/>
                <a:cs typeface="Wingdings"/>
              </a:rPr>
              <a:t></a:t>
            </a:r>
            <a:r>
              <a:rPr sz="1200" spc="847" dirty="0">
                <a:solidFill>
                  <a:srgbClr val="0070C0"/>
                </a:solidFill>
                <a:latin typeface="Times New Roman"/>
                <a:cs typeface="Times New Roman"/>
              </a:rPr>
              <a:t> </a:t>
            </a:r>
            <a:r>
              <a:rPr sz="1200" b="1" dirty="0">
                <a:solidFill>
                  <a:srgbClr val="0070C0"/>
                </a:solidFill>
                <a:latin typeface="Microsoft YaHei"/>
                <a:cs typeface="Microsoft YaHei"/>
              </a:rPr>
              <a:t>社会责任</a:t>
            </a:r>
          </a:p>
        </p:txBody>
      </p:sp>
      <p:sp>
        <p:nvSpPr>
          <p:cNvPr id="6" name="object 6"/>
          <p:cNvSpPr txBox="1"/>
          <p:nvPr/>
        </p:nvSpPr>
        <p:spPr>
          <a:xfrm>
            <a:off x="457200" y="2512584"/>
            <a:ext cx="7646302" cy="1944282"/>
          </a:xfrm>
          <a:prstGeom prst="rect">
            <a:avLst/>
          </a:prstGeom>
        </p:spPr>
        <p:txBody>
          <a:bodyPr vert="horz" wrap="square" lIns="0" tIns="0" rIns="0" bIns="0" rtlCol="0">
            <a:spAutoFit/>
          </a:bodyPr>
          <a:lstStyle/>
          <a:p>
            <a:pPr marL="254508" marR="0">
              <a:lnSpc>
                <a:spcPts val="1314"/>
              </a:lnSpc>
              <a:spcBef>
                <a:spcPts val="0"/>
              </a:spcBef>
              <a:spcAft>
                <a:spcPts val="0"/>
              </a:spcAft>
            </a:pPr>
            <a:r>
              <a:rPr sz="1000" dirty="0">
                <a:solidFill>
                  <a:srgbClr val="000000"/>
                </a:solidFill>
                <a:latin typeface="Microsoft YaHei"/>
                <a:cs typeface="Microsoft YaHei"/>
              </a:rPr>
              <a:t>新冠肺炎疫情期间，天马作为国内医疗显示领域领先企业，对抗击疫情所需的</a:t>
            </a:r>
            <a:r>
              <a:rPr sz="1000" b="1" dirty="0">
                <a:solidFill>
                  <a:srgbClr val="000000"/>
                </a:solidFill>
                <a:latin typeface="Microsoft YaHei"/>
                <a:cs typeface="Microsoft YaHei"/>
              </a:rPr>
              <a:t>医疗器械显示屏进行特殊保障</a:t>
            </a:r>
            <a:r>
              <a:rPr sz="1000" dirty="0">
                <a:solidFill>
                  <a:srgbClr val="000000"/>
                </a:solidFill>
                <a:latin typeface="Microsoft YaHei"/>
                <a:cs typeface="Microsoft YaHei"/>
              </a:rPr>
              <a:t>。天马</a:t>
            </a:r>
          </a:p>
          <a:p>
            <a:pPr marL="0" marR="0">
              <a:lnSpc>
                <a:spcPts val="1457"/>
              </a:lnSpc>
              <a:spcBef>
                <a:spcPts val="1739"/>
              </a:spcBef>
              <a:spcAft>
                <a:spcPts val="0"/>
              </a:spcAft>
            </a:pPr>
            <a:r>
              <a:rPr sz="1000" dirty="0">
                <a:solidFill>
                  <a:srgbClr val="000000"/>
                </a:solidFill>
                <a:latin typeface="Microsoft YaHei"/>
                <a:cs typeface="Microsoft YaHei"/>
              </a:rPr>
              <a:t>的</a:t>
            </a:r>
            <a:r>
              <a:rPr sz="1050" b="1" dirty="0">
                <a:solidFill>
                  <a:srgbClr val="000000"/>
                </a:solidFill>
                <a:latin typeface="Microsoft YaHei"/>
                <a:cs typeface="Microsoft YaHei"/>
              </a:rPr>
              <a:t>显示解决方案</a:t>
            </a:r>
            <a:r>
              <a:rPr sz="1000" dirty="0">
                <a:solidFill>
                  <a:srgbClr val="000000"/>
                </a:solidFill>
                <a:latin typeface="Microsoft YaHei"/>
                <a:cs typeface="Microsoft YaHei"/>
              </a:rPr>
              <a:t>应用于</a:t>
            </a:r>
            <a:r>
              <a:rPr sz="1100" b="1" dirty="0">
                <a:solidFill>
                  <a:srgbClr val="000000"/>
                </a:solidFill>
                <a:latin typeface="Microsoft YaHei"/>
                <a:cs typeface="Microsoft YaHei"/>
              </a:rPr>
              <a:t>火神山、雷神山</a:t>
            </a:r>
            <a:r>
              <a:rPr sz="1000" dirty="0">
                <a:solidFill>
                  <a:srgbClr val="000000"/>
                </a:solidFill>
                <a:latin typeface="Microsoft YaHei"/>
                <a:cs typeface="Microsoft YaHei"/>
              </a:rPr>
              <a:t>等定点救治医疗医院的重要医疗设备等日常防疫物资中。天马获得了合作伙伴</a:t>
            </a:r>
          </a:p>
          <a:p>
            <a:pPr marL="0" marR="0">
              <a:lnSpc>
                <a:spcPts val="1457"/>
              </a:lnSpc>
              <a:spcBef>
                <a:spcPts val="1612"/>
              </a:spcBef>
              <a:spcAft>
                <a:spcPts val="0"/>
              </a:spcAft>
            </a:pPr>
            <a:r>
              <a:rPr sz="1000" dirty="0">
                <a:solidFill>
                  <a:srgbClr val="000000"/>
                </a:solidFill>
                <a:latin typeface="Microsoft YaHei"/>
                <a:cs typeface="Microsoft YaHei"/>
              </a:rPr>
              <a:t>颁发的“</a:t>
            </a:r>
            <a:r>
              <a:rPr sz="1100" b="1" dirty="0">
                <a:solidFill>
                  <a:srgbClr val="000000"/>
                </a:solidFill>
                <a:latin typeface="Microsoft YaHei"/>
                <a:cs typeface="Microsoft YaHei"/>
              </a:rPr>
              <a:t>抗疫突出贡献奖</a:t>
            </a:r>
            <a:r>
              <a:rPr sz="1000" dirty="0">
                <a:solidFill>
                  <a:srgbClr val="000000"/>
                </a:solidFill>
                <a:latin typeface="Microsoft YaHei"/>
                <a:cs typeface="Microsoft YaHei"/>
              </a:rPr>
              <a:t>”的荣誉证书和奖杯，是本次</a:t>
            </a:r>
            <a:r>
              <a:rPr sz="1050" b="1" dirty="0">
                <a:solidFill>
                  <a:srgbClr val="000000"/>
                </a:solidFill>
                <a:latin typeface="Microsoft YaHei"/>
                <a:cs typeface="Microsoft YaHei"/>
              </a:rPr>
              <a:t>唯一获此殊荣</a:t>
            </a:r>
            <a:r>
              <a:rPr sz="1000" dirty="0">
                <a:solidFill>
                  <a:srgbClr val="000000"/>
                </a:solidFill>
                <a:latin typeface="Microsoft YaHei"/>
                <a:cs typeface="Microsoft YaHei"/>
              </a:rPr>
              <a:t>的面板厂商。今年</a:t>
            </a:r>
            <a:r>
              <a:rPr sz="1000" spc="121" dirty="0">
                <a:solidFill>
                  <a:srgbClr val="000000"/>
                </a:solidFill>
                <a:latin typeface="Times New Roman"/>
                <a:cs typeface="Times New Roman"/>
              </a:rPr>
              <a:t> </a:t>
            </a:r>
            <a:r>
              <a:rPr sz="1000" dirty="0">
                <a:solidFill>
                  <a:srgbClr val="000000"/>
                </a:solidFill>
                <a:latin typeface="Microsoft YaHei"/>
                <a:cs typeface="Microsoft YaHei"/>
              </a:rPr>
              <a:t>6</a:t>
            </a:r>
            <a:r>
              <a:rPr sz="1000" spc="90" dirty="0">
                <a:solidFill>
                  <a:srgbClr val="000000"/>
                </a:solidFill>
                <a:latin typeface="Microsoft YaHei"/>
                <a:cs typeface="Microsoft YaHei"/>
              </a:rPr>
              <a:t> </a:t>
            </a:r>
            <a:r>
              <a:rPr sz="1000" dirty="0">
                <a:solidFill>
                  <a:srgbClr val="000000"/>
                </a:solidFill>
                <a:latin typeface="Microsoft YaHei"/>
                <a:cs typeface="Microsoft YaHei"/>
              </a:rPr>
              <a:t>月，在央视</a:t>
            </a:r>
            <a:r>
              <a:rPr sz="1000" b="1" dirty="0">
                <a:solidFill>
                  <a:srgbClr val="000000"/>
                </a:solidFill>
                <a:latin typeface="Microsoft YaHei"/>
                <a:cs typeface="Microsoft YaHei"/>
              </a:rPr>
              <a:t>《焦点访谈》</a:t>
            </a:r>
            <a:r>
              <a:rPr sz="1000" dirty="0">
                <a:solidFill>
                  <a:srgbClr val="000000"/>
                </a:solidFill>
                <a:latin typeface="Microsoft YaHei"/>
                <a:cs typeface="Microsoft YaHei"/>
              </a:rPr>
              <a:t>播</a:t>
            </a:r>
          </a:p>
          <a:p>
            <a:pPr marL="0" marR="0">
              <a:lnSpc>
                <a:spcPts val="1314"/>
              </a:lnSpc>
              <a:spcBef>
                <a:spcPts val="1782"/>
              </a:spcBef>
              <a:spcAft>
                <a:spcPts val="0"/>
              </a:spcAft>
            </a:pPr>
            <a:r>
              <a:rPr sz="1000" dirty="0">
                <a:solidFill>
                  <a:srgbClr val="000000"/>
                </a:solidFill>
                <a:latin typeface="Microsoft YaHei"/>
                <a:cs typeface="Microsoft YaHei"/>
              </a:rPr>
              <a:t>出专题节目中讲述了天马在做好常态化疫情防控的前提下，通过千里驰援打通堵点、通过协助上下游企业复工复产连接</a:t>
            </a:r>
          </a:p>
          <a:p>
            <a:pPr marL="0" marR="0">
              <a:lnSpc>
                <a:spcPts val="1314"/>
              </a:lnSpc>
              <a:spcBef>
                <a:spcPts val="1805"/>
              </a:spcBef>
              <a:spcAft>
                <a:spcPts val="0"/>
              </a:spcAft>
            </a:pPr>
            <a:r>
              <a:rPr sz="1000" dirty="0">
                <a:solidFill>
                  <a:srgbClr val="000000"/>
                </a:solidFill>
                <a:latin typeface="Microsoft YaHei"/>
                <a:cs typeface="Microsoft YaHei"/>
              </a:rPr>
              <a:t>断点。</a:t>
            </a:r>
          </a:p>
        </p:txBody>
      </p:sp>
      <p:sp>
        <p:nvSpPr>
          <p:cNvPr id="7" name="object 7"/>
          <p:cNvSpPr txBox="1"/>
          <p:nvPr/>
        </p:nvSpPr>
        <p:spPr>
          <a:xfrm>
            <a:off x="457200" y="4494165"/>
            <a:ext cx="7641757" cy="753686"/>
          </a:xfrm>
          <a:prstGeom prst="rect">
            <a:avLst/>
          </a:prstGeom>
        </p:spPr>
        <p:txBody>
          <a:bodyPr vert="horz" wrap="square" lIns="0" tIns="0" rIns="0" bIns="0" rtlCol="0">
            <a:spAutoFit/>
          </a:bodyPr>
          <a:lstStyle/>
          <a:p>
            <a:pPr marL="254508" marR="0">
              <a:lnSpc>
                <a:spcPts val="1314"/>
              </a:lnSpc>
              <a:spcBef>
                <a:spcPts val="0"/>
              </a:spcBef>
              <a:spcAft>
                <a:spcPts val="0"/>
              </a:spcAft>
            </a:pPr>
            <a:r>
              <a:rPr sz="1000" dirty="0">
                <a:solidFill>
                  <a:srgbClr val="000000"/>
                </a:solidFill>
                <a:latin typeface="Microsoft YaHei"/>
                <a:cs typeface="Microsoft YaHei"/>
              </a:rPr>
              <a:t>为了响应党和国家对脱贫攻坚的号召，天马通过消费扶贫、劳动力扶贫、为贫困员工建档立卡等方式对航空工业及</a:t>
            </a:r>
          </a:p>
          <a:p>
            <a:pPr marL="0" marR="0">
              <a:lnSpc>
                <a:spcPts val="1314"/>
              </a:lnSpc>
              <a:spcBef>
                <a:spcPts val="1805"/>
              </a:spcBef>
              <a:spcAft>
                <a:spcPts val="0"/>
              </a:spcAft>
            </a:pPr>
            <a:r>
              <a:rPr sz="1000" dirty="0">
                <a:solidFill>
                  <a:srgbClr val="000000"/>
                </a:solidFill>
                <a:latin typeface="Microsoft YaHei"/>
                <a:cs typeface="Microsoft YaHei"/>
              </a:rPr>
              <a:t>公司所在地定点扶贫县进行帮扶，多措并举助力贫困县脱贫摘帽，为决胜脱贫攻坚作出贡献。</a:t>
            </a:r>
          </a:p>
        </p:txBody>
      </p:sp>
      <p:sp>
        <p:nvSpPr>
          <p:cNvPr id="8" name="object 8"/>
          <p:cNvSpPr txBox="1"/>
          <p:nvPr/>
        </p:nvSpPr>
        <p:spPr>
          <a:xfrm>
            <a:off x="723900" y="5269899"/>
            <a:ext cx="1562404" cy="429741"/>
          </a:xfrm>
          <a:prstGeom prst="rect">
            <a:avLst/>
          </a:prstGeom>
        </p:spPr>
        <p:txBody>
          <a:bodyPr vert="horz" wrap="square" lIns="0" tIns="0" rIns="0" bIns="0" rtlCol="0">
            <a:spAutoFit/>
          </a:bodyPr>
          <a:lstStyle/>
          <a:p>
            <a:pPr marL="0" marR="0">
              <a:lnSpc>
                <a:spcPts val="1583"/>
              </a:lnSpc>
              <a:spcBef>
                <a:spcPts val="0"/>
              </a:spcBef>
              <a:spcAft>
                <a:spcPts val="0"/>
              </a:spcAft>
            </a:pPr>
            <a:r>
              <a:rPr sz="1200" dirty="0">
                <a:solidFill>
                  <a:srgbClr val="0070C0"/>
                </a:solidFill>
                <a:latin typeface="Wingdings"/>
                <a:cs typeface="Wingdings"/>
              </a:rPr>
              <a:t></a:t>
            </a:r>
            <a:r>
              <a:rPr sz="1200" spc="849" dirty="0">
                <a:solidFill>
                  <a:srgbClr val="0070C0"/>
                </a:solidFill>
                <a:latin typeface="Times New Roman"/>
                <a:cs typeface="Times New Roman"/>
              </a:rPr>
              <a:t> </a:t>
            </a:r>
            <a:r>
              <a:rPr sz="1200" b="1" dirty="0">
                <a:solidFill>
                  <a:srgbClr val="0070C0"/>
                </a:solidFill>
                <a:latin typeface="Microsoft YaHei"/>
                <a:cs typeface="Microsoft YaHei"/>
              </a:rPr>
              <a:t>优秀的企业文化</a:t>
            </a:r>
          </a:p>
        </p:txBody>
      </p:sp>
      <p:sp>
        <p:nvSpPr>
          <p:cNvPr id="9" name="object 9"/>
          <p:cNvSpPr txBox="1"/>
          <p:nvPr/>
        </p:nvSpPr>
        <p:spPr>
          <a:xfrm>
            <a:off x="457200" y="5677870"/>
            <a:ext cx="7865668" cy="1169763"/>
          </a:xfrm>
          <a:prstGeom prst="rect">
            <a:avLst/>
          </a:prstGeom>
        </p:spPr>
        <p:txBody>
          <a:bodyPr vert="horz" wrap="square" lIns="0" tIns="0" rIns="0" bIns="0" rtlCol="0">
            <a:spAutoFit/>
          </a:bodyPr>
          <a:lstStyle/>
          <a:p>
            <a:pPr marL="266700" marR="0">
              <a:lnSpc>
                <a:spcPts val="1393"/>
              </a:lnSpc>
              <a:spcBef>
                <a:spcPts val="0"/>
              </a:spcBef>
              <a:spcAft>
                <a:spcPts val="0"/>
              </a:spcAft>
            </a:pPr>
            <a:r>
              <a:rPr sz="1050" dirty="0">
                <a:solidFill>
                  <a:srgbClr val="000000"/>
                </a:solidFill>
                <a:latin typeface="Microsoft YaHei"/>
                <a:cs typeface="Microsoft YaHei"/>
              </a:rPr>
              <a:t>公司以激情、高效、共赢为核心价值观，以创造精彩、引领视界为使命，以成为备受社会尊重和员工热爱的全</a:t>
            </a:r>
          </a:p>
          <a:p>
            <a:pPr marL="0" marR="0">
              <a:lnSpc>
                <a:spcPts val="1393"/>
              </a:lnSpc>
              <a:spcBef>
                <a:spcPts val="1728"/>
              </a:spcBef>
              <a:spcAft>
                <a:spcPts val="0"/>
              </a:spcAft>
            </a:pPr>
            <a:r>
              <a:rPr sz="1050" spc="-24" dirty="0">
                <a:solidFill>
                  <a:srgbClr val="000000"/>
                </a:solidFill>
                <a:latin typeface="Microsoft YaHei"/>
                <a:cs typeface="Microsoft YaHei"/>
              </a:rPr>
              <a:t>球显示领域领先企业为愿景。公司以人为本，推行人性化管理，始终把人的尊重、发展、成就作为企业发展的追求。</a:t>
            </a:r>
          </a:p>
          <a:p>
            <a:pPr marL="0" marR="0">
              <a:lnSpc>
                <a:spcPts val="1393"/>
              </a:lnSpc>
              <a:spcBef>
                <a:spcPts val="1726"/>
              </a:spcBef>
              <a:spcAft>
                <a:spcPts val="0"/>
              </a:spcAft>
            </a:pPr>
            <a:r>
              <a:rPr sz="1050" dirty="0">
                <a:solidFill>
                  <a:srgbClr val="000000"/>
                </a:solidFill>
                <a:latin typeface="Microsoft YaHei"/>
                <a:cs typeface="Microsoft YaHei"/>
              </a:rPr>
              <a:t>公司员工管理规范合法，个人权益有保障。</a:t>
            </a:r>
          </a:p>
        </p:txBody>
      </p:sp>
      <p:sp>
        <p:nvSpPr>
          <p:cNvPr id="10" name="object 10"/>
          <p:cNvSpPr txBox="1"/>
          <p:nvPr/>
        </p:nvSpPr>
        <p:spPr>
          <a:xfrm>
            <a:off x="457200" y="6855113"/>
            <a:ext cx="1104900" cy="429741"/>
          </a:xfrm>
          <a:prstGeom prst="rect">
            <a:avLst/>
          </a:prstGeom>
        </p:spPr>
        <p:txBody>
          <a:bodyPr vert="horz" wrap="square" lIns="0" tIns="0" rIns="0" bIns="0" rtlCol="0">
            <a:spAutoFit/>
          </a:bodyPr>
          <a:lstStyle/>
          <a:p>
            <a:pPr marL="0" marR="0">
              <a:lnSpc>
                <a:spcPts val="1583"/>
              </a:lnSpc>
              <a:spcBef>
                <a:spcPts val="0"/>
              </a:spcBef>
              <a:spcAft>
                <a:spcPts val="0"/>
              </a:spcAft>
            </a:pPr>
            <a:r>
              <a:rPr sz="1200" dirty="0">
                <a:solidFill>
                  <a:srgbClr val="0070C0"/>
                </a:solidFill>
                <a:latin typeface="Wingdings"/>
                <a:cs typeface="Wingdings"/>
              </a:rPr>
              <a:t></a:t>
            </a:r>
            <a:r>
              <a:rPr sz="1200" spc="847" dirty="0">
                <a:solidFill>
                  <a:srgbClr val="0070C0"/>
                </a:solidFill>
                <a:latin typeface="Times New Roman"/>
                <a:cs typeface="Times New Roman"/>
              </a:rPr>
              <a:t> </a:t>
            </a:r>
            <a:r>
              <a:rPr sz="1200" b="1" dirty="0">
                <a:solidFill>
                  <a:srgbClr val="0070C0"/>
                </a:solidFill>
                <a:latin typeface="Microsoft YaHei"/>
                <a:cs typeface="Microsoft YaHei"/>
              </a:rPr>
              <a:t>岗位要求</a:t>
            </a:r>
          </a:p>
        </p:txBody>
      </p:sp>
      <p:sp>
        <p:nvSpPr>
          <p:cNvPr id="11" name="object 11"/>
          <p:cNvSpPr txBox="1"/>
          <p:nvPr/>
        </p:nvSpPr>
        <p:spPr>
          <a:xfrm>
            <a:off x="457200" y="7263084"/>
            <a:ext cx="5488451" cy="1169508"/>
          </a:xfrm>
          <a:prstGeom prst="rect">
            <a:avLst/>
          </a:prstGeom>
        </p:spPr>
        <p:txBody>
          <a:bodyPr vert="horz" wrap="square" lIns="0" tIns="0" rIns="0" bIns="0" rtlCol="0">
            <a:spAutoFit/>
          </a:bodyPr>
          <a:lstStyle/>
          <a:p>
            <a:pPr marL="0" marR="0">
              <a:lnSpc>
                <a:spcPts val="1393"/>
              </a:lnSpc>
              <a:spcBef>
                <a:spcPts val="0"/>
              </a:spcBef>
              <a:spcAft>
                <a:spcPts val="0"/>
              </a:spcAft>
            </a:pPr>
            <a:r>
              <a:rPr sz="1050" dirty="0">
                <a:solidFill>
                  <a:srgbClr val="000000"/>
                </a:solidFill>
                <a:latin typeface="Microsoft YaHei"/>
                <a:cs typeface="Microsoft YaHei"/>
              </a:rPr>
              <a:t>1、中专（含）以上学历；专业不限，年龄：18</a:t>
            </a:r>
            <a:r>
              <a:rPr sz="1050" spc="-58" dirty="0">
                <a:solidFill>
                  <a:srgbClr val="000000"/>
                </a:solidFill>
                <a:latin typeface="Microsoft YaHei"/>
                <a:cs typeface="Microsoft YaHei"/>
              </a:rPr>
              <a:t> </a:t>
            </a:r>
            <a:r>
              <a:rPr sz="1050" dirty="0">
                <a:solidFill>
                  <a:srgbClr val="000000"/>
                </a:solidFill>
                <a:latin typeface="Microsoft YaHei"/>
                <a:cs typeface="Microsoft YaHei"/>
              </a:rPr>
              <a:t>周岁-30</a:t>
            </a:r>
            <a:r>
              <a:rPr sz="1050" spc="-37" dirty="0">
                <a:solidFill>
                  <a:srgbClr val="000000"/>
                </a:solidFill>
                <a:latin typeface="Microsoft YaHei"/>
                <a:cs typeface="Microsoft YaHei"/>
              </a:rPr>
              <a:t> </a:t>
            </a:r>
            <a:r>
              <a:rPr sz="1050" dirty="0">
                <a:solidFill>
                  <a:srgbClr val="000000"/>
                </a:solidFill>
                <a:latin typeface="Microsoft YaHei"/>
                <a:cs typeface="Microsoft YaHei"/>
              </a:rPr>
              <a:t>周岁；男女不限。</a:t>
            </a:r>
          </a:p>
          <a:p>
            <a:pPr marL="0" marR="0">
              <a:lnSpc>
                <a:spcPts val="1393"/>
              </a:lnSpc>
              <a:spcBef>
                <a:spcPts val="1726"/>
              </a:spcBef>
              <a:spcAft>
                <a:spcPts val="0"/>
              </a:spcAft>
            </a:pPr>
            <a:r>
              <a:rPr sz="1050" dirty="0">
                <a:solidFill>
                  <a:srgbClr val="000000"/>
                </a:solidFill>
                <a:latin typeface="Microsoft YaHei"/>
                <a:cs typeface="Microsoft YaHei"/>
              </a:rPr>
              <a:t>2、踏实勤奋、吃苦耐劳、积极上进，有强烈的学习欲望、具备相应的学习能力。</a:t>
            </a:r>
          </a:p>
          <a:p>
            <a:pPr marL="0" marR="0">
              <a:lnSpc>
                <a:spcPts val="1393"/>
              </a:lnSpc>
              <a:spcBef>
                <a:spcPts val="1726"/>
              </a:spcBef>
              <a:spcAft>
                <a:spcPts val="0"/>
              </a:spcAft>
            </a:pPr>
            <a:r>
              <a:rPr sz="1050" dirty="0">
                <a:solidFill>
                  <a:srgbClr val="000000"/>
                </a:solidFill>
                <a:latin typeface="Microsoft YaHei"/>
                <a:cs typeface="Microsoft YaHei"/>
              </a:rPr>
              <a:t>3、性格外向，表达能力强，分析能力强。</a:t>
            </a:r>
          </a:p>
        </p:txBody>
      </p:sp>
      <p:sp>
        <p:nvSpPr>
          <p:cNvPr id="12" name="object 12"/>
          <p:cNvSpPr txBox="1"/>
          <p:nvPr/>
        </p:nvSpPr>
        <p:spPr>
          <a:xfrm>
            <a:off x="457200" y="8452186"/>
            <a:ext cx="3483477" cy="377029"/>
          </a:xfrm>
          <a:prstGeom prst="rect">
            <a:avLst/>
          </a:prstGeom>
        </p:spPr>
        <p:txBody>
          <a:bodyPr vert="horz" wrap="square" lIns="0" tIns="0" rIns="0" bIns="0" rtlCol="0">
            <a:spAutoFit/>
          </a:bodyPr>
          <a:lstStyle/>
          <a:p>
            <a:pPr marL="0" marR="0">
              <a:lnSpc>
                <a:spcPts val="1393"/>
              </a:lnSpc>
              <a:spcBef>
                <a:spcPts val="0"/>
              </a:spcBef>
              <a:spcAft>
                <a:spcPts val="0"/>
              </a:spcAft>
            </a:pPr>
            <a:r>
              <a:rPr sz="1050" dirty="0">
                <a:solidFill>
                  <a:srgbClr val="000000"/>
                </a:solidFill>
                <a:latin typeface="Microsoft YaHei"/>
                <a:cs typeface="Microsoft YaHei"/>
              </a:rPr>
              <a:t>4</a:t>
            </a:r>
            <a:r>
              <a:rPr sz="1050" spc="-24" dirty="0">
                <a:solidFill>
                  <a:srgbClr val="000000"/>
                </a:solidFill>
                <a:latin typeface="Microsoft YaHei"/>
                <a:cs typeface="Microsoft YaHei"/>
              </a:rPr>
              <a:t>、身体健康状况符合公司要求（无色盲色弱等）。</a:t>
            </a:r>
          </a:p>
        </p:txBody>
      </p:sp>
      <p:sp>
        <p:nvSpPr>
          <p:cNvPr id="13" name="object 13"/>
          <p:cNvSpPr txBox="1"/>
          <p:nvPr/>
        </p:nvSpPr>
        <p:spPr>
          <a:xfrm>
            <a:off x="457200" y="8848426"/>
            <a:ext cx="5372909" cy="773268"/>
          </a:xfrm>
          <a:prstGeom prst="rect">
            <a:avLst/>
          </a:prstGeom>
        </p:spPr>
        <p:txBody>
          <a:bodyPr vert="horz" wrap="square" lIns="0" tIns="0" rIns="0" bIns="0" rtlCol="0">
            <a:spAutoFit/>
          </a:bodyPr>
          <a:lstStyle/>
          <a:p>
            <a:pPr marL="0" marR="0">
              <a:lnSpc>
                <a:spcPts val="1393"/>
              </a:lnSpc>
              <a:spcBef>
                <a:spcPts val="0"/>
              </a:spcBef>
              <a:spcAft>
                <a:spcPts val="0"/>
              </a:spcAft>
            </a:pPr>
            <a:r>
              <a:rPr sz="1050" b="1" dirty="0">
                <a:solidFill>
                  <a:srgbClr val="000000"/>
                </a:solidFill>
                <a:latin typeface="Microsoft YaHei"/>
                <a:cs typeface="Microsoft YaHei"/>
              </a:rPr>
              <a:t>5</a:t>
            </a:r>
            <a:r>
              <a:rPr sz="1050" b="1" spc="-48" dirty="0">
                <a:solidFill>
                  <a:srgbClr val="000000"/>
                </a:solidFill>
                <a:latin typeface="Microsoft YaHei"/>
                <a:cs typeface="Microsoft YaHei"/>
              </a:rPr>
              <a:t> </a:t>
            </a:r>
            <a:r>
              <a:rPr sz="1050" b="1" dirty="0">
                <a:solidFill>
                  <a:srgbClr val="000000"/>
                </a:solidFill>
                <a:latin typeface="Microsoft YaHei"/>
                <a:cs typeface="Microsoft YaHei"/>
              </a:rPr>
              <a:t>体检要求：</a:t>
            </a:r>
            <a:r>
              <a:rPr sz="1050" dirty="0">
                <a:solidFill>
                  <a:srgbClr val="000000"/>
                </a:solidFill>
                <a:latin typeface="Microsoft YaHei"/>
                <a:cs typeface="Microsoft YaHei"/>
              </a:rPr>
              <a:t>血常规</a:t>
            </a:r>
            <a:r>
              <a:rPr sz="1050" spc="787" dirty="0">
                <a:solidFill>
                  <a:srgbClr val="000000"/>
                </a:solidFill>
                <a:latin typeface="Times New Roman"/>
                <a:cs typeface="Times New Roman"/>
              </a:rPr>
              <a:t> </a:t>
            </a:r>
            <a:r>
              <a:rPr sz="1050" dirty="0">
                <a:solidFill>
                  <a:srgbClr val="000000"/>
                </a:solidFill>
                <a:latin typeface="Microsoft YaHei"/>
                <a:cs typeface="Microsoft YaHei"/>
              </a:rPr>
              <a:t>2、胸透(X</a:t>
            </a:r>
            <a:r>
              <a:rPr sz="1050" spc="-49" dirty="0">
                <a:solidFill>
                  <a:srgbClr val="000000"/>
                </a:solidFill>
                <a:latin typeface="Microsoft YaHei"/>
                <a:cs typeface="Microsoft YaHei"/>
              </a:rPr>
              <a:t> </a:t>
            </a:r>
            <a:r>
              <a:rPr sz="1050" dirty="0">
                <a:solidFill>
                  <a:srgbClr val="000000"/>
                </a:solidFill>
                <a:latin typeface="Microsoft YaHei"/>
                <a:cs typeface="Microsoft YaHei"/>
              </a:rPr>
              <a:t>光)</a:t>
            </a:r>
            <a:r>
              <a:rPr sz="1050" spc="729" dirty="0">
                <a:solidFill>
                  <a:srgbClr val="000000"/>
                </a:solidFill>
                <a:latin typeface="Microsoft YaHei"/>
                <a:cs typeface="Microsoft YaHei"/>
              </a:rPr>
              <a:t> </a:t>
            </a:r>
            <a:r>
              <a:rPr sz="1050" spc="10" dirty="0">
                <a:solidFill>
                  <a:srgbClr val="000000"/>
                </a:solidFill>
                <a:latin typeface="Microsoft YaHei"/>
                <a:cs typeface="Microsoft YaHei"/>
              </a:rPr>
              <a:t>3</a:t>
            </a:r>
            <a:r>
              <a:rPr sz="1050" dirty="0">
                <a:solidFill>
                  <a:srgbClr val="000000"/>
                </a:solidFill>
                <a:latin typeface="Microsoft YaHei"/>
                <a:cs typeface="Microsoft YaHei"/>
              </a:rPr>
              <a:t>、心电图</a:t>
            </a:r>
            <a:r>
              <a:rPr sz="1050" spc="788" dirty="0">
                <a:solidFill>
                  <a:srgbClr val="000000"/>
                </a:solidFill>
                <a:latin typeface="Times New Roman"/>
                <a:cs typeface="Times New Roman"/>
              </a:rPr>
              <a:t> </a:t>
            </a:r>
            <a:r>
              <a:rPr sz="1050" dirty="0">
                <a:solidFill>
                  <a:srgbClr val="000000"/>
                </a:solidFill>
                <a:latin typeface="Microsoft YaHei"/>
                <a:cs typeface="Microsoft YaHei"/>
              </a:rPr>
              <a:t>4、常规体检.5、谷丙转氨酶</a:t>
            </a:r>
          </a:p>
          <a:p>
            <a:pPr marL="0" marR="0">
              <a:lnSpc>
                <a:spcPts val="1393"/>
              </a:lnSpc>
              <a:spcBef>
                <a:spcPts val="1726"/>
              </a:spcBef>
              <a:spcAft>
                <a:spcPts val="0"/>
              </a:spcAft>
            </a:pPr>
            <a:r>
              <a:rPr sz="1050" b="1" dirty="0">
                <a:solidFill>
                  <a:srgbClr val="000000"/>
                </a:solidFill>
                <a:latin typeface="Microsoft YaHei"/>
                <a:cs typeface="Microsoft YaHei"/>
              </a:rPr>
              <a:t>工作地点：</a:t>
            </a:r>
            <a:r>
              <a:rPr sz="1050" dirty="0">
                <a:solidFill>
                  <a:srgbClr val="000000"/>
                </a:solidFill>
                <a:latin typeface="Microsoft YaHei"/>
                <a:cs typeface="Microsoft YaHei"/>
              </a:rPr>
              <a:t>上海浦东</a:t>
            </a:r>
          </a:p>
        </p:txBody>
      </p:sp>
      <p:sp>
        <p:nvSpPr>
          <p:cNvPr id="14" name="object 14"/>
          <p:cNvSpPr txBox="1"/>
          <p:nvPr/>
        </p:nvSpPr>
        <p:spPr>
          <a:xfrm>
            <a:off x="457200" y="9659143"/>
            <a:ext cx="334137" cy="377029"/>
          </a:xfrm>
          <a:prstGeom prst="rect">
            <a:avLst/>
          </a:prstGeom>
        </p:spPr>
        <p:txBody>
          <a:bodyPr vert="horz" wrap="square" lIns="0" tIns="0" rIns="0" bIns="0" rtlCol="0">
            <a:spAutoFit/>
          </a:bodyPr>
          <a:lstStyle/>
          <a:p>
            <a:pPr marL="0" marR="0">
              <a:lnSpc>
                <a:spcPts val="1393"/>
              </a:lnSpc>
              <a:spcBef>
                <a:spcPts val="0"/>
              </a:spcBef>
              <a:spcAft>
                <a:spcPts val="0"/>
              </a:spcAft>
            </a:pPr>
            <a:r>
              <a:rPr sz="1050" b="1" dirty="0">
                <a:solidFill>
                  <a:srgbClr val="000000"/>
                </a:solidFill>
                <a:latin typeface="Microsoft YaHei"/>
                <a:cs typeface="Microsoft YaHei"/>
              </a:rPr>
              <a:t>岗</a:t>
            </a:r>
          </a:p>
        </p:txBody>
      </p:sp>
      <p:sp>
        <p:nvSpPr>
          <p:cNvPr id="15" name="object 15"/>
          <p:cNvSpPr txBox="1"/>
          <p:nvPr/>
        </p:nvSpPr>
        <p:spPr>
          <a:xfrm>
            <a:off x="858316" y="9612379"/>
            <a:ext cx="3681748" cy="494627"/>
          </a:xfrm>
          <a:prstGeom prst="rect">
            <a:avLst/>
          </a:prstGeom>
        </p:spPr>
        <p:txBody>
          <a:bodyPr vert="horz" wrap="square" lIns="0" tIns="0" rIns="0" bIns="0" rtlCol="0">
            <a:spAutoFit/>
          </a:bodyPr>
          <a:lstStyle/>
          <a:p>
            <a:pPr marL="0" marR="0">
              <a:lnSpc>
                <a:spcPts val="1853"/>
              </a:lnSpc>
              <a:spcBef>
                <a:spcPts val="0"/>
              </a:spcBef>
              <a:spcAft>
                <a:spcPts val="0"/>
              </a:spcAft>
            </a:pPr>
            <a:r>
              <a:rPr sz="1050" b="1" dirty="0">
                <a:solidFill>
                  <a:srgbClr val="000000"/>
                </a:solidFill>
                <a:latin typeface="Microsoft YaHei"/>
                <a:cs typeface="Microsoft YaHei"/>
              </a:rPr>
              <a:t>位：</a:t>
            </a:r>
            <a:r>
              <a:rPr sz="1050" b="1" spc="434" dirty="0">
                <a:solidFill>
                  <a:srgbClr val="000000"/>
                </a:solidFill>
                <a:latin typeface="Times New Roman"/>
                <a:cs typeface="Times New Roman"/>
              </a:rPr>
              <a:t> </a:t>
            </a:r>
            <a:r>
              <a:rPr sz="1400" b="1" dirty="0">
                <a:solidFill>
                  <a:srgbClr val="000000"/>
                </a:solidFill>
                <a:latin typeface="Microsoft YaHei"/>
                <a:cs typeface="Microsoft YaHei"/>
              </a:rPr>
              <a:t>操作序列员工（质量检验、组装等）</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object 1"/>
          <p:cNvSpPr/>
          <p:nvPr/>
        </p:nvSpPr>
        <p:spPr>
          <a:xfrm>
            <a:off x="385572" y="4861179"/>
            <a:ext cx="6389879" cy="5326963"/>
          </a:xfrm>
          <a:prstGeom prst="rect">
            <a:avLst/>
          </a:prstGeom>
          <a:blipFill>
            <a:blip r:embed="rId2" cstate="print"/>
            <a:stretch>
              <a:fillRect/>
            </a:stretch>
          </a:blipFill>
        </p:spPr>
        <p:txBody>
          <a:bodyPr wrap="square" lIns="0" tIns="0" rIns="0" bIns="0" rtlCol="0">
            <a:spAutoFit/>
          </a:bodyPr>
          <a:lstStyle/>
          <a:p>
            <a:endParaRPr/>
          </a:p>
        </p:txBody>
      </p:sp>
      <p:sp>
        <p:nvSpPr>
          <p:cNvPr id="2" name="object 2"/>
          <p:cNvSpPr/>
          <p:nvPr/>
        </p:nvSpPr>
        <p:spPr>
          <a:xfrm>
            <a:off x="0" y="0"/>
            <a:ext cx="12700" cy="12700"/>
          </a:xfrm>
          <a:prstGeom prst="rect">
            <a:avLst/>
          </a:prstGeom>
          <a:blipFill>
            <a:blip r:embed="rId3" cstate="print"/>
            <a:stretch>
              <a:fillRect/>
            </a:stretch>
          </a:blipFill>
        </p:spPr>
        <p:txBody>
          <a:bodyPr wrap="square" lIns="0" tIns="0" rIns="0" bIns="0" rtlCol="0">
            <a:spAutoFit/>
          </a:bodyPr>
          <a:lstStyle/>
          <a:p>
            <a:endParaRPr/>
          </a:p>
        </p:txBody>
      </p:sp>
      <p:sp>
        <p:nvSpPr>
          <p:cNvPr id="3" name="object 3"/>
          <p:cNvSpPr/>
          <p:nvPr/>
        </p:nvSpPr>
        <p:spPr>
          <a:xfrm>
            <a:off x="438912" y="528701"/>
            <a:ext cx="6684008" cy="285622"/>
          </a:xfrm>
          <a:prstGeom prst="rect">
            <a:avLst/>
          </a:prstGeom>
          <a:blipFill>
            <a:blip r:embed="rId4" cstate="print"/>
            <a:stretch>
              <a:fillRect/>
            </a:stretch>
          </a:blipFill>
        </p:spPr>
        <p:txBody>
          <a:bodyPr wrap="square" lIns="0" tIns="0" rIns="0" bIns="0" rtlCol="0">
            <a:spAutoFit/>
          </a:bodyPr>
          <a:lstStyle/>
          <a:p>
            <a:endParaRPr/>
          </a:p>
        </p:txBody>
      </p:sp>
      <p:sp>
        <p:nvSpPr>
          <p:cNvPr id="5" name="object 5"/>
          <p:cNvSpPr txBox="1"/>
          <p:nvPr/>
        </p:nvSpPr>
        <p:spPr>
          <a:xfrm>
            <a:off x="457200" y="922355"/>
            <a:ext cx="7595700" cy="377029"/>
          </a:xfrm>
          <a:prstGeom prst="rect">
            <a:avLst/>
          </a:prstGeom>
        </p:spPr>
        <p:txBody>
          <a:bodyPr vert="horz" wrap="square" lIns="0" tIns="0" rIns="0" bIns="0" rtlCol="0">
            <a:spAutoFit/>
          </a:bodyPr>
          <a:lstStyle/>
          <a:p>
            <a:pPr marL="0" marR="0">
              <a:lnSpc>
                <a:spcPts val="1393"/>
              </a:lnSpc>
              <a:spcBef>
                <a:spcPts val="0"/>
              </a:spcBef>
              <a:spcAft>
                <a:spcPts val="0"/>
              </a:spcAft>
            </a:pPr>
            <a:r>
              <a:rPr sz="1050" b="1" dirty="0">
                <a:solidFill>
                  <a:srgbClr val="000000"/>
                </a:solidFill>
                <a:latin typeface="Microsoft YaHei"/>
                <a:cs typeface="Microsoft YaHei"/>
              </a:rPr>
              <a:t>工作环境：</a:t>
            </a:r>
            <a:r>
              <a:rPr sz="1050" dirty="0">
                <a:solidFill>
                  <a:srgbClr val="000000"/>
                </a:solidFill>
                <a:latin typeface="Microsoft YaHei"/>
                <a:cs typeface="Microsoft YaHei"/>
              </a:rPr>
              <a:t>两班倒,月休息</a:t>
            </a:r>
            <a:r>
              <a:rPr sz="1050" dirty="0">
                <a:solidFill>
                  <a:srgbClr val="000000"/>
                </a:solidFill>
                <a:latin typeface="Times New Roman"/>
                <a:cs typeface="Times New Roman"/>
              </a:rPr>
              <a:t> </a:t>
            </a:r>
            <a:r>
              <a:rPr sz="1050" dirty="0">
                <a:solidFill>
                  <a:srgbClr val="000000"/>
                </a:solidFill>
                <a:latin typeface="Microsoft YaHei"/>
                <a:cs typeface="Microsoft YaHei"/>
              </a:rPr>
              <a:t>4</a:t>
            </a:r>
            <a:r>
              <a:rPr sz="1050" spc="-38" dirty="0">
                <a:solidFill>
                  <a:srgbClr val="000000"/>
                </a:solidFill>
                <a:latin typeface="Microsoft YaHei"/>
                <a:cs typeface="Microsoft YaHei"/>
              </a:rPr>
              <a:t> </a:t>
            </a:r>
            <a:r>
              <a:rPr sz="1050" spc="-18" dirty="0">
                <a:solidFill>
                  <a:srgbClr val="000000"/>
                </a:solidFill>
                <a:latin typeface="Microsoft YaHei"/>
                <a:cs typeface="Microsoft YaHei"/>
              </a:rPr>
              <a:t>天（视产能调整），站立作业，无尘室（全空调无尘车间，恒温</a:t>
            </a:r>
            <a:r>
              <a:rPr sz="1050" spc="14" dirty="0">
                <a:solidFill>
                  <a:srgbClr val="000000"/>
                </a:solidFill>
                <a:latin typeface="Times New Roman"/>
                <a:cs typeface="Times New Roman"/>
              </a:rPr>
              <a:t> </a:t>
            </a:r>
            <a:r>
              <a:rPr sz="1050" dirty="0">
                <a:solidFill>
                  <a:srgbClr val="000000"/>
                </a:solidFill>
                <a:latin typeface="Microsoft YaHei"/>
                <a:cs typeface="Microsoft YaHei"/>
              </a:rPr>
              <a:t>23</a:t>
            </a:r>
            <a:r>
              <a:rPr sz="1050" spc="-32" dirty="0">
                <a:solidFill>
                  <a:srgbClr val="000000"/>
                </a:solidFill>
                <a:latin typeface="Microsoft YaHei"/>
                <a:cs typeface="Microsoft YaHei"/>
              </a:rPr>
              <a:t> </a:t>
            </a:r>
            <a:r>
              <a:rPr sz="1050" dirty="0">
                <a:solidFill>
                  <a:srgbClr val="000000"/>
                </a:solidFill>
                <a:latin typeface="Microsoft YaHei"/>
                <a:cs typeface="Microsoft YaHei"/>
              </a:rPr>
              <a:t>摄氏度，工作须穿</a:t>
            </a:r>
          </a:p>
        </p:txBody>
      </p:sp>
      <p:sp>
        <p:nvSpPr>
          <p:cNvPr id="6" name="object 6"/>
          <p:cNvSpPr txBox="1"/>
          <p:nvPr/>
        </p:nvSpPr>
        <p:spPr>
          <a:xfrm>
            <a:off x="457200" y="1318849"/>
            <a:ext cx="2313431" cy="377029"/>
          </a:xfrm>
          <a:prstGeom prst="rect">
            <a:avLst/>
          </a:prstGeom>
        </p:spPr>
        <p:txBody>
          <a:bodyPr vert="horz" wrap="square" lIns="0" tIns="0" rIns="0" bIns="0" rtlCol="0">
            <a:spAutoFit/>
          </a:bodyPr>
          <a:lstStyle/>
          <a:p>
            <a:pPr marL="0" marR="0">
              <a:lnSpc>
                <a:spcPts val="1393"/>
              </a:lnSpc>
              <a:spcBef>
                <a:spcPts val="0"/>
              </a:spcBef>
              <a:spcAft>
                <a:spcPts val="0"/>
              </a:spcAft>
            </a:pPr>
            <a:r>
              <a:rPr sz="1050" dirty="0">
                <a:solidFill>
                  <a:srgbClr val="000000"/>
                </a:solidFill>
                <a:latin typeface="Microsoft YaHei"/>
                <a:cs typeface="Microsoft YaHei"/>
              </a:rPr>
              <a:t>无尘服及无尘鞋，戴口罩和手套）</a:t>
            </a:r>
          </a:p>
        </p:txBody>
      </p:sp>
      <p:sp>
        <p:nvSpPr>
          <p:cNvPr id="7" name="object 7"/>
          <p:cNvSpPr txBox="1"/>
          <p:nvPr/>
        </p:nvSpPr>
        <p:spPr>
          <a:xfrm>
            <a:off x="457200" y="1700311"/>
            <a:ext cx="1104900" cy="429741"/>
          </a:xfrm>
          <a:prstGeom prst="rect">
            <a:avLst/>
          </a:prstGeom>
        </p:spPr>
        <p:txBody>
          <a:bodyPr vert="horz" wrap="square" lIns="0" tIns="0" rIns="0" bIns="0" rtlCol="0">
            <a:spAutoFit/>
          </a:bodyPr>
          <a:lstStyle/>
          <a:p>
            <a:pPr marL="0" marR="0">
              <a:lnSpc>
                <a:spcPts val="1583"/>
              </a:lnSpc>
              <a:spcBef>
                <a:spcPts val="0"/>
              </a:spcBef>
              <a:spcAft>
                <a:spcPts val="0"/>
              </a:spcAft>
            </a:pPr>
            <a:r>
              <a:rPr sz="1200" dirty="0">
                <a:solidFill>
                  <a:srgbClr val="0070C0"/>
                </a:solidFill>
                <a:latin typeface="Wingdings"/>
                <a:cs typeface="Wingdings"/>
              </a:rPr>
              <a:t></a:t>
            </a:r>
            <a:r>
              <a:rPr sz="1200" spc="847" dirty="0">
                <a:solidFill>
                  <a:srgbClr val="0070C0"/>
                </a:solidFill>
                <a:latin typeface="Times New Roman"/>
                <a:cs typeface="Times New Roman"/>
              </a:rPr>
              <a:t> </a:t>
            </a:r>
            <a:r>
              <a:rPr sz="1200" b="1" dirty="0">
                <a:solidFill>
                  <a:srgbClr val="0070C0"/>
                </a:solidFill>
                <a:latin typeface="Microsoft YaHei"/>
                <a:cs typeface="Microsoft YaHei"/>
              </a:rPr>
              <a:t>薪资待遇</a:t>
            </a:r>
          </a:p>
        </p:txBody>
      </p:sp>
      <p:sp>
        <p:nvSpPr>
          <p:cNvPr id="8" name="object 8"/>
          <p:cNvSpPr txBox="1"/>
          <p:nvPr/>
        </p:nvSpPr>
        <p:spPr>
          <a:xfrm>
            <a:off x="457200" y="2036653"/>
            <a:ext cx="2550325" cy="377029"/>
          </a:xfrm>
          <a:prstGeom prst="rect">
            <a:avLst/>
          </a:prstGeom>
        </p:spPr>
        <p:txBody>
          <a:bodyPr vert="horz" wrap="square" lIns="0" tIns="0" rIns="0" bIns="0" rtlCol="0">
            <a:spAutoFit/>
          </a:bodyPr>
          <a:lstStyle/>
          <a:p>
            <a:pPr marL="0" marR="0">
              <a:lnSpc>
                <a:spcPts val="1393"/>
              </a:lnSpc>
              <a:spcBef>
                <a:spcPts val="0"/>
              </a:spcBef>
              <a:spcAft>
                <a:spcPts val="0"/>
              </a:spcAft>
            </a:pPr>
            <a:r>
              <a:rPr sz="1050" dirty="0">
                <a:solidFill>
                  <a:srgbClr val="000000"/>
                </a:solidFill>
                <a:latin typeface="Microsoft YaHei"/>
                <a:cs typeface="Microsoft YaHei"/>
              </a:rPr>
              <a:t>薪资结构：综合月薪：</a:t>
            </a:r>
            <a:r>
              <a:rPr sz="1050" b="1" dirty="0">
                <a:solidFill>
                  <a:srgbClr val="FF0000"/>
                </a:solidFill>
                <a:latin typeface="Microsoft YaHei"/>
                <a:cs typeface="Microsoft YaHei"/>
              </a:rPr>
              <a:t>5000-6500</a:t>
            </a:r>
            <a:r>
              <a:rPr sz="1050" b="1" spc="-47" dirty="0">
                <a:solidFill>
                  <a:srgbClr val="FF0000"/>
                </a:solidFill>
                <a:latin typeface="Microsoft YaHei"/>
                <a:cs typeface="Microsoft YaHei"/>
              </a:rPr>
              <a:t> </a:t>
            </a:r>
            <a:r>
              <a:rPr sz="1050" b="1" dirty="0">
                <a:solidFill>
                  <a:srgbClr val="FF0000"/>
                </a:solidFill>
                <a:latin typeface="Microsoft YaHei"/>
                <a:cs typeface="Microsoft YaHei"/>
              </a:rPr>
              <a:t>元</a:t>
            </a:r>
          </a:p>
        </p:txBody>
      </p:sp>
      <p:sp>
        <p:nvSpPr>
          <p:cNvPr id="9" name="object 9"/>
          <p:cNvSpPr txBox="1"/>
          <p:nvPr/>
        </p:nvSpPr>
        <p:spPr>
          <a:xfrm>
            <a:off x="457200" y="2353645"/>
            <a:ext cx="1497203" cy="377029"/>
          </a:xfrm>
          <a:prstGeom prst="rect">
            <a:avLst/>
          </a:prstGeom>
        </p:spPr>
        <p:txBody>
          <a:bodyPr vert="horz" wrap="square" lIns="0" tIns="0" rIns="0" bIns="0" rtlCol="0">
            <a:spAutoFit/>
          </a:bodyPr>
          <a:lstStyle/>
          <a:p>
            <a:pPr marL="0" marR="0">
              <a:lnSpc>
                <a:spcPts val="1393"/>
              </a:lnSpc>
              <a:spcBef>
                <a:spcPts val="0"/>
              </a:spcBef>
              <a:spcAft>
                <a:spcPts val="0"/>
              </a:spcAft>
            </a:pPr>
            <a:r>
              <a:rPr sz="1050" b="1" dirty="0">
                <a:solidFill>
                  <a:srgbClr val="000000"/>
                </a:solidFill>
                <a:latin typeface="Microsoft YaHei"/>
                <a:cs typeface="Microsoft YaHei"/>
              </a:rPr>
              <a:t>基本工资：</a:t>
            </a:r>
            <a:r>
              <a:rPr sz="1050" b="1" dirty="0">
                <a:solidFill>
                  <a:srgbClr val="FF0000"/>
                </a:solidFill>
                <a:latin typeface="Microsoft YaHei"/>
                <a:cs typeface="Microsoft YaHei"/>
              </a:rPr>
              <a:t>2590</a:t>
            </a:r>
            <a:r>
              <a:rPr sz="1050" b="1" spc="-49" dirty="0">
                <a:solidFill>
                  <a:srgbClr val="FF0000"/>
                </a:solidFill>
                <a:latin typeface="Microsoft YaHei"/>
                <a:cs typeface="Microsoft YaHei"/>
              </a:rPr>
              <a:t> </a:t>
            </a:r>
            <a:r>
              <a:rPr sz="1050" b="1" dirty="0">
                <a:solidFill>
                  <a:srgbClr val="FF0000"/>
                </a:solidFill>
                <a:latin typeface="Microsoft YaHei"/>
                <a:cs typeface="Microsoft YaHei"/>
              </a:rPr>
              <a:t>元，</a:t>
            </a:r>
          </a:p>
        </p:txBody>
      </p:sp>
      <p:sp>
        <p:nvSpPr>
          <p:cNvPr id="10" name="object 10"/>
          <p:cNvSpPr txBox="1"/>
          <p:nvPr/>
        </p:nvSpPr>
        <p:spPr>
          <a:xfrm>
            <a:off x="457200" y="2672161"/>
            <a:ext cx="7651644" cy="1963894"/>
          </a:xfrm>
          <a:prstGeom prst="rect">
            <a:avLst/>
          </a:prstGeom>
        </p:spPr>
        <p:txBody>
          <a:bodyPr vert="horz" wrap="square" lIns="0" tIns="0" rIns="0" bIns="0" rtlCol="0">
            <a:spAutoFit/>
          </a:bodyPr>
          <a:lstStyle/>
          <a:p>
            <a:pPr marL="0" marR="0">
              <a:lnSpc>
                <a:spcPts val="1393"/>
              </a:lnSpc>
              <a:spcBef>
                <a:spcPts val="0"/>
              </a:spcBef>
              <a:spcAft>
                <a:spcPts val="0"/>
              </a:spcAft>
            </a:pPr>
            <a:r>
              <a:rPr sz="1050" b="1" dirty="0">
                <a:solidFill>
                  <a:srgbClr val="000000"/>
                </a:solidFill>
                <a:latin typeface="Microsoft YaHei"/>
                <a:cs typeface="Microsoft YaHei"/>
              </a:rPr>
              <a:t>补贴：</a:t>
            </a:r>
            <a:r>
              <a:rPr sz="1050" dirty="0">
                <a:solidFill>
                  <a:srgbClr val="000000"/>
                </a:solidFill>
                <a:latin typeface="Microsoft YaHei"/>
                <a:cs typeface="Microsoft YaHei"/>
              </a:rPr>
              <a:t>工作餐补贴</a:t>
            </a:r>
            <a:r>
              <a:rPr sz="1050" dirty="0">
                <a:solidFill>
                  <a:srgbClr val="000000"/>
                </a:solidFill>
                <a:latin typeface="Times New Roman"/>
                <a:cs typeface="Times New Roman"/>
              </a:rPr>
              <a:t> </a:t>
            </a:r>
            <a:r>
              <a:rPr sz="1050" b="1" dirty="0">
                <a:solidFill>
                  <a:srgbClr val="FF0000"/>
                </a:solidFill>
                <a:latin typeface="Microsoft YaHei"/>
                <a:cs typeface="Microsoft YaHei"/>
              </a:rPr>
              <a:t>420</a:t>
            </a:r>
            <a:r>
              <a:rPr sz="1050" b="1" spc="-61" dirty="0">
                <a:solidFill>
                  <a:srgbClr val="FF0000"/>
                </a:solidFill>
                <a:latin typeface="Microsoft YaHei"/>
                <a:cs typeface="Microsoft YaHei"/>
              </a:rPr>
              <a:t> </a:t>
            </a:r>
            <a:r>
              <a:rPr sz="1050" b="1" dirty="0">
                <a:solidFill>
                  <a:srgbClr val="FF0000"/>
                </a:solidFill>
                <a:latin typeface="Microsoft YaHei"/>
                <a:cs typeface="Microsoft YaHei"/>
              </a:rPr>
              <a:t>元/月</a:t>
            </a:r>
            <a:r>
              <a:rPr sz="1050" dirty="0">
                <a:solidFill>
                  <a:srgbClr val="000000"/>
                </a:solidFill>
                <a:latin typeface="Microsoft YaHei"/>
                <a:cs typeface="Microsoft YaHei"/>
              </a:rPr>
              <a:t>，夜班津贴</a:t>
            </a:r>
            <a:r>
              <a:rPr sz="1050" spc="10" dirty="0">
                <a:solidFill>
                  <a:srgbClr val="000000"/>
                </a:solidFill>
                <a:latin typeface="Times New Roman"/>
                <a:cs typeface="Times New Roman"/>
              </a:rPr>
              <a:t> </a:t>
            </a:r>
            <a:r>
              <a:rPr sz="1050" b="1" dirty="0">
                <a:solidFill>
                  <a:srgbClr val="FF0000"/>
                </a:solidFill>
                <a:latin typeface="Microsoft YaHei"/>
                <a:cs typeface="Microsoft YaHei"/>
              </a:rPr>
              <a:t>10</a:t>
            </a:r>
            <a:r>
              <a:rPr sz="1050" b="1" spc="-49" dirty="0">
                <a:solidFill>
                  <a:srgbClr val="FF0000"/>
                </a:solidFill>
                <a:latin typeface="Microsoft YaHei"/>
                <a:cs typeface="Microsoft YaHei"/>
              </a:rPr>
              <a:t> </a:t>
            </a:r>
            <a:r>
              <a:rPr sz="1050" b="1" dirty="0">
                <a:solidFill>
                  <a:srgbClr val="FF0000"/>
                </a:solidFill>
                <a:latin typeface="Microsoft YaHei"/>
                <a:cs typeface="Microsoft YaHei"/>
              </a:rPr>
              <a:t>元/夜</a:t>
            </a:r>
            <a:r>
              <a:rPr sz="1050" dirty="0">
                <a:solidFill>
                  <a:srgbClr val="000000"/>
                </a:solidFill>
                <a:latin typeface="Microsoft YaHei"/>
                <a:cs typeface="Microsoft YaHei"/>
              </a:rPr>
              <a:t>；</a:t>
            </a:r>
          </a:p>
          <a:p>
            <a:pPr marL="0" marR="0">
              <a:lnSpc>
                <a:spcPts val="1393"/>
              </a:lnSpc>
              <a:spcBef>
                <a:spcPts val="1102"/>
              </a:spcBef>
              <a:spcAft>
                <a:spcPts val="0"/>
              </a:spcAft>
            </a:pPr>
            <a:r>
              <a:rPr sz="1050" b="1" dirty="0">
                <a:solidFill>
                  <a:srgbClr val="000000"/>
                </a:solidFill>
                <a:latin typeface="Microsoft YaHei"/>
                <a:cs typeface="Microsoft YaHei"/>
              </a:rPr>
              <a:t>福利：</a:t>
            </a:r>
            <a:r>
              <a:rPr sz="1050" dirty="0">
                <a:solidFill>
                  <a:srgbClr val="000000"/>
                </a:solidFill>
                <a:latin typeface="Microsoft YaHei"/>
                <a:cs typeface="Microsoft YaHei"/>
              </a:rPr>
              <a:t>商业保险、节日福利、员工宿舍、班车、每年一次免费健康体检等</a:t>
            </a:r>
          </a:p>
          <a:p>
            <a:pPr marL="0" marR="0">
              <a:lnSpc>
                <a:spcPts val="1393"/>
              </a:lnSpc>
              <a:spcBef>
                <a:spcPts val="1102"/>
              </a:spcBef>
              <a:spcAft>
                <a:spcPts val="0"/>
              </a:spcAft>
            </a:pPr>
            <a:r>
              <a:rPr sz="1050" b="1" dirty="0">
                <a:solidFill>
                  <a:srgbClr val="000000"/>
                </a:solidFill>
                <a:latin typeface="Microsoft YaHei"/>
                <a:cs typeface="Microsoft YaHei"/>
              </a:rPr>
              <a:t>加班费：</a:t>
            </a:r>
            <a:r>
              <a:rPr sz="1050" spc="-11" dirty="0">
                <a:solidFill>
                  <a:srgbClr val="000000"/>
                </a:solidFill>
                <a:latin typeface="Microsoft YaHei"/>
                <a:cs typeface="Microsoft YaHei"/>
              </a:rPr>
              <a:t>实行综合工时制度，即以月度为周期，综合计算工作时间及加班费（小时加班费</a:t>
            </a:r>
            <a:r>
              <a:rPr sz="1050" dirty="0">
                <a:solidFill>
                  <a:srgbClr val="000000"/>
                </a:solidFill>
                <a:latin typeface="Microsoft YaHei"/>
                <a:cs typeface="Microsoft YaHei"/>
              </a:rPr>
              <a:t>=2590</a:t>
            </a:r>
            <a:r>
              <a:rPr sz="1050" spc="216" dirty="0">
                <a:solidFill>
                  <a:srgbClr val="000000"/>
                </a:solidFill>
                <a:latin typeface="Microsoft YaHei"/>
                <a:cs typeface="Microsoft YaHei"/>
              </a:rPr>
              <a:t> </a:t>
            </a:r>
            <a:r>
              <a:rPr sz="1050" dirty="0">
                <a:solidFill>
                  <a:srgbClr val="000000"/>
                </a:solidFill>
                <a:latin typeface="Microsoft YaHei"/>
                <a:cs typeface="Microsoft YaHei"/>
              </a:rPr>
              <a:t>÷21.75</a:t>
            </a:r>
            <a:r>
              <a:rPr sz="1050" spc="-11" dirty="0">
                <a:solidFill>
                  <a:srgbClr val="000000"/>
                </a:solidFill>
                <a:latin typeface="Microsoft YaHei"/>
                <a:cs typeface="Microsoft YaHei"/>
              </a:rPr>
              <a:t>÷</a:t>
            </a:r>
            <a:r>
              <a:rPr sz="1050" dirty="0">
                <a:solidFill>
                  <a:srgbClr val="000000"/>
                </a:solidFill>
                <a:latin typeface="Microsoft YaHei"/>
                <a:cs typeface="Microsoft YaHei"/>
              </a:rPr>
              <a:t>8</a:t>
            </a:r>
            <a:r>
              <a:rPr sz="1050" spc="-39" dirty="0">
                <a:solidFill>
                  <a:srgbClr val="000000"/>
                </a:solidFill>
                <a:latin typeface="Microsoft YaHei"/>
                <a:cs typeface="Microsoft YaHei"/>
              </a:rPr>
              <a:t> </a:t>
            </a:r>
            <a:r>
              <a:rPr sz="1050" dirty="0">
                <a:solidFill>
                  <a:srgbClr val="000000"/>
                </a:solidFill>
                <a:latin typeface="Microsoft YaHei"/>
                <a:cs typeface="Microsoft YaHei"/>
              </a:rPr>
              <a:t>*1.5）</a:t>
            </a:r>
          </a:p>
          <a:p>
            <a:pPr marL="0" marR="0">
              <a:lnSpc>
                <a:spcPts val="1393"/>
              </a:lnSpc>
              <a:spcBef>
                <a:spcPts val="1117"/>
              </a:spcBef>
              <a:spcAft>
                <a:spcPts val="0"/>
              </a:spcAft>
            </a:pPr>
            <a:r>
              <a:rPr sz="1050" b="1" dirty="0">
                <a:solidFill>
                  <a:srgbClr val="000000"/>
                </a:solidFill>
                <a:latin typeface="Microsoft YaHei"/>
                <a:cs typeface="Microsoft YaHei"/>
              </a:rPr>
              <a:t>绩效奖金：</a:t>
            </a:r>
            <a:r>
              <a:rPr sz="1050" spc="-19" dirty="0">
                <a:solidFill>
                  <a:srgbClr val="000000"/>
                </a:solidFill>
                <a:latin typeface="Microsoft YaHei"/>
                <a:cs typeface="Microsoft YaHei"/>
              </a:rPr>
              <a:t>根据员工工作表现结合部门业绩状况，按月评定并给付。（</a:t>
            </a:r>
            <a:r>
              <a:rPr sz="1050" b="1" dirty="0">
                <a:solidFill>
                  <a:srgbClr val="FF0000"/>
                </a:solidFill>
                <a:latin typeface="Microsoft YaHei"/>
                <a:cs typeface="Microsoft YaHei"/>
              </a:rPr>
              <a:t>￥0~</a:t>
            </a:r>
            <a:r>
              <a:rPr sz="1050" b="1" spc="207" dirty="0">
                <a:solidFill>
                  <a:srgbClr val="FF0000"/>
                </a:solidFill>
                <a:latin typeface="Microsoft YaHei"/>
                <a:cs typeface="Microsoft YaHei"/>
              </a:rPr>
              <a:t> </a:t>
            </a:r>
            <a:r>
              <a:rPr sz="1050" b="1" dirty="0">
                <a:solidFill>
                  <a:srgbClr val="FF0000"/>
                </a:solidFill>
                <a:latin typeface="Microsoft YaHei"/>
                <a:cs typeface="Microsoft YaHei"/>
              </a:rPr>
              <a:t>￥1000/月</a:t>
            </a:r>
            <a:r>
              <a:rPr sz="1050" dirty="0">
                <a:solidFill>
                  <a:srgbClr val="000000"/>
                </a:solidFill>
                <a:latin typeface="Microsoft YaHei"/>
                <a:cs typeface="Microsoft YaHei"/>
              </a:rPr>
              <a:t>）</a:t>
            </a:r>
          </a:p>
          <a:p>
            <a:pPr marL="0" marR="0">
              <a:lnSpc>
                <a:spcPts val="1393"/>
              </a:lnSpc>
              <a:spcBef>
                <a:spcPts val="1102"/>
              </a:spcBef>
              <a:spcAft>
                <a:spcPts val="0"/>
              </a:spcAft>
            </a:pPr>
            <a:r>
              <a:rPr sz="1050" b="1" dirty="0">
                <a:solidFill>
                  <a:srgbClr val="000000"/>
                </a:solidFill>
                <a:latin typeface="Microsoft YaHei"/>
                <a:cs typeface="Microsoft YaHei"/>
              </a:rPr>
              <a:t>岗位津贴：</a:t>
            </a:r>
            <a:r>
              <a:rPr sz="1050" dirty="0">
                <a:solidFill>
                  <a:srgbClr val="000000"/>
                </a:solidFill>
                <a:latin typeface="Microsoft YaHei"/>
                <a:cs typeface="Microsoft YaHei"/>
              </a:rPr>
              <a:t>根据岗位性质分为一般、重要、关键岗位，结合岗位年限及工作绩效（</a:t>
            </a:r>
            <a:r>
              <a:rPr sz="1050" b="1" dirty="0">
                <a:solidFill>
                  <a:srgbClr val="FF0000"/>
                </a:solidFill>
                <a:latin typeface="Microsoft YaHei"/>
                <a:cs typeface="Microsoft YaHei"/>
              </a:rPr>
              <a:t>￥0 ~￥1000/月</a:t>
            </a:r>
            <a:r>
              <a:rPr sz="1050" dirty="0">
                <a:solidFill>
                  <a:srgbClr val="000000"/>
                </a:solidFill>
                <a:latin typeface="Microsoft YaHei"/>
                <a:cs typeface="Microsoft YaHei"/>
              </a:rPr>
              <a:t>）</a:t>
            </a:r>
          </a:p>
          <a:p>
            <a:pPr marL="0" marR="0">
              <a:lnSpc>
                <a:spcPts val="1393"/>
              </a:lnSpc>
              <a:spcBef>
                <a:spcPts val="1102"/>
              </a:spcBef>
              <a:spcAft>
                <a:spcPts val="0"/>
              </a:spcAft>
            </a:pPr>
            <a:r>
              <a:rPr sz="1050" b="1" dirty="0">
                <a:solidFill>
                  <a:srgbClr val="000000"/>
                </a:solidFill>
                <a:latin typeface="Microsoft YaHei"/>
                <a:cs typeface="Microsoft YaHei"/>
              </a:rPr>
              <a:t>年终奖金：</a:t>
            </a:r>
            <a:r>
              <a:rPr sz="1050" spc="-47" dirty="0">
                <a:solidFill>
                  <a:srgbClr val="000000"/>
                </a:solidFill>
                <a:latin typeface="Microsoft YaHei"/>
                <a:cs typeface="Microsoft YaHei"/>
              </a:rPr>
              <a:t>员工的年终绩效奖励。（</a:t>
            </a:r>
            <a:r>
              <a:rPr sz="1050" b="1" dirty="0">
                <a:solidFill>
                  <a:srgbClr val="FF0000"/>
                </a:solidFill>
                <a:latin typeface="Microsoft YaHei"/>
                <a:cs typeface="Microsoft YaHei"/>
              </a:rPr>
              <a:t>￥2590</a:t>
            </a:r>
            <a:r>
              <a:rPr sz="1050" dirty="0">
                <a:solidFill>
                  <a:srgbClr val="000000"/>
                </a:solidFill>
                <a:latin typeface="Microsoft YaHei"/>
                <a:cs typeface="Microsoft YaHei"/>
              </a:rPr>
              <a:t>）</a:t>
            </a:r>
          </a:p>
        </p:txBody>
      </p:sp>
      <p:sp>
        <p:nvSpPr>
          <p:cNvPr id="11" name="object 11"/>
          <p:cNvSpPr txBox="1"/>
          <p:nvPr/>
        </p:nvSpPr>
        <p:spPr>
          <a:xfrm>
            <a:off x="457200" y="4561240"/>
            <a:ext cx="1104900" cy="429741"/>
          </a:xfrm>
          <a:prstGeom prst="rect">
            <a:avLst/>
          </a:prstGeom>
        </p:spPr>
        <p:txBody>
          <a:bodyPr vert="horz" wrap="square" lIns="0" tIns="0" rIns="0" bIns="0" rtlCol="0">
            <a:spAutoFit/>
          </a:bodyPr>
          <a:lstStyle/>
          <a:p>
            <a:pPr marL="0" marR="0">
              <a:lnSpc>
                <a:spcPts val="1583"/>
              </a:lnSpc>
              <a:spcBef>
                <a:spcPts val="0"/>
              </a:spcBef>
              <a:spcAft>
                <a:spcPts val="0"/>
              </a:spcAft>
            </a:pPr>
            <a:r>
              <a:rPr sz="1200" dirty="0">
                <a:solidFill>
                  <a:srgbClr val="0070C0"/>
                </a:solidFill>
                <a:latin typeface="Wingdings"/>
                <a:cs typeface="Wingdings"/>
              </a:rPr>
              <a:t></a:t>
            </a:r>
            <a:r>
              <a:rPr sz="1200" spc="847" dirty="0">
                <a:solidFill>
                  <a:srgbClr val="0070C0"/>
                </a:solidFill>
                <a:latin typeface="Times New Roman"/>
                <a:cs typeface="Times New Roman"/>
              </a:rPr>
              <a:t> </a:t>
            </a:r>
            <a:r>
              <a:rPr sz="1200" b="1" dirty="0">
                <a:solidFill>
                  <a:srgbClr val="0070C0"/>
                </a:solidFill>
                <a:latin typeface="Microsoft YaHei"/>
                <a:cs typeface="Microsoft YaHei"/>
              </a:rPr>
              <a:t>公司福利</a:t>
            </a:r>
          </a:p>
        </p:txBody>
      </p:sp>
      <p:sp>
        <p:nvSpPr>
          <p:cNvPr id="12" name="object 12"/>
          <p:cNvSpPr txBox="1"/>
          <p:nvPr/>
        </p:nvSpPr>
        <p:spPr>
          <a:xfrm>
            <a:off x="720852" y="4963575"/>
            <a:ext cx="533400" cy="429741"/>
          </a:xfrm>
          <a:prstGeom prst="rect">
            <a:avLst/>
          </a:prstGeom>
        </p:spPr>
        <p:txBody>
          <a:bodyPr vert="horz" wrap="square" lIns="0" tIns="0" rIns="0" bIns="0" rtlCol="0">
            <a:spAutoFit/>
          </a:bodyPr>
          <a:lstStyle/>
          <a:p>
            <a:pPr marL="0" marR="0">
              <a:lnSpc>
                <a:spcPts val="1583"/>
              </a:lnSpc>
              <a:spcBef>
                <a:spcPts val="0"/>
              </a:spcBef>
              <a:spcAft>
                <a:spcPts val="0"/>
              </a:spcAft>
            </a:pPr>
            <a:r>
              <a:rPr sz="1200" b="1" dirty="0">
                <a:solidFill>
                  <a:srgbClr val="000000"/>
                </a:solidFill>
                <a:latin typeface="Microsoft YaHei"/>
                <a:cs typeface="Microsoft YaHei"/>
              </a:rPr>
              <a:t>项目</a:t>
            </a:r>
          </a:p>
        </p:txBody>
      </p:sp>
      <p:sp>
        <p:nvSpPr>
          <p:cNvPr id="13" name="object 13"/>
          <p:cNvSpPr txBox="1"/>
          <p:nvPr/>
        </p:nvSpPr>
        <p:spPr>
          <a:xfrm>
            <a:off x="1790954" y="4963575"/>
            <a:ext cx="533400" cy="429741"/>
          </a:xfrm>
          <a:prstGeom prst="rect">
            <a:avLst/>
          </a:prstGeom>
        </p:spPr>
        <p:txBody>
          <a:bodyPr vert="horz" wrap="square" lIns="0" tIns="0" rIns="0" bIns="0" rtlCol="0">
            <a:spAutoFit/>
          </a:bodyPr>
          <a:lstStyle/>
          <a:p>
            <a:pPr marL="0" marR="0">
              <a:lnSpc>
                <a:spcPts val="1583"/>
              </a:lnSpc>
              <a:spcBef>
                <a:spcPts val="0"/>
              </a:spcBef>
              <a:spcAft>
                <a:spcPts val="0"/>
              </a:spcAft>
            </a:pPr>
            <a:r>
              <a:rPr sz="1200" b="1" dirty="0">
                <a:solidFill>
                  <a:srgbClr val="000000"/>
                </a:solidFill>
                <a:latin typeface="Microsoft YaHei"/>
                <a:cs typeface="Microsoft YaHei"/>
              </a:rPr>
              <a:t>内容</a:t>
            </a:r>
          </a:p>
        </p:txBody>
      </p:sp>
      <p:sp>
        <p:nvSpPr>
          <p:cNvPr id="14" name="object 14"/>
          <p:cNvSpPr txBox="1"/>
          <p:nvPr/>
        </p:nvSpPr>
        <p:spPr>
          <a:xfrm>
            <a:off x="4498213" y="4963575"/>
            <a:ext cx="533400" cy="429741"/>
          </a:xfrm>
          <a:prstGeom prst="rect">
            <a:avLst/>
          </a:prstGeom>
        </p:spPr>
        <p:txBody>
          <a:bodyPr vert="horz" wrap="square" lIns="0" tIns="0" rIns="0" bIns="0" rtlCol="0">
            <a:spAutoFit/>
          </a:bodyPr>
          <a:lstStyle/>
          <a:p>
            <a:pPr marL="0" marR="0">
              <a:lnSpc>
                <a:spcPts val="1583"/>
              </a:lnSpc>
              <a:spcBef>
                <a:spcPts val="0"/>
              </a:spcBef>
              <a:spcAft>
                <a:spcPts val="0"/>
              </a:spcAft>
            </a:pPr>
            <a:r>
              <a:rPr sz="1200" b="1" dirty="0">
                <a:solidFill>
                  <a:srgbClr val="000000"/>
                </a:solidFill>
                <a:latin typeface="Microsoft YaHei"/>
                <a:cs typeface="Microsoft YaHei"/>
              </a:rPr>
              <a:t>明细</a:t>
            </a:r>
          </a:p>
        </p:txBody>
      </p:sp>
      <p:sp>
        <p:nvSpPr>
          <p:cNvPr id="15" name="object 15"/>
          <p:cNvSpPr txBox="1"/>
          <p:nvPr/>
        </p:nvSpPr>
        <p:spPr>
          <a:xfrm>
            <a:off x="2597531" y="5377642"/>
            <a:ext cx="4781092" cy="1578195"/>
          </a:xfrm>
          <a:prstGeom prst="rect">
            <a:avLst/>
          </a:prstGeom>
        </p:spPr>
        <p:txBody>
          <a:bodyPr vert="horz" wrap="square" lIns="0" tIns="0" rIns="0" bIns="0" rtlCol="0">
            <a:spAutoFit/>
          </a:bodyPr>
          <a:lstStyle/>
          <a:p>
            <a:pPr marL="0" marR="0">
              <a:lnSpc>
                <a:spcPts val="1393"/>
              </a:lnSpc>
              <a:spcBef>
                <a:spcPts val="0"/>
              </a:spcBef>
              <a:spcAft>
                <a:spcPts val="0"/>
              </a:spcAft>
            </a:pPr>
            <a:r>
              <a:rPr sz="1050" dirty="0">
                <a:solidFill>
                  <a:srgbClr val="000000"/>
                </a:solidFill>
                <a:latin typeface="Microsoft YaHei"/>
                <a:cs typeface="Microsoft YaHei"/>
              </a:rPr>
              <a:t>六人间空调宿舍，配有空调、网线、浴室、太阳能热水器、洗手间和阳</a:t>
            </a:r>
          </a:p>
          <a:p>
            <a:pPr marL="0" marR="0">
              <a:lnSpc>
                <a:spcPts val="1393"/>
              </a:lnSpc>
              <a:spcBef>
                <a:spcPts val="1726"/>
              </a:spcBef>
              <a:spcAft>
                <a:spcPts val="0"/>
              </a:spcAft>
            </a:pPr>
            <a:r>
              <a:rPr sz="1050" dirty="0">
                <a:solidFill>
                  <a:srgbClr val="000000"/>
                </a:solidFill>
                <a:latin typeface="Microsoft YaHei"/>
                <a:cs typeface="Microsoft YaHei"/>
              </a:rPr>
              <a:t>台，免费住宿，仅需要承担水电费及物业管理费，</a:t>
            </a:r>
          </a:p>
          <a:p>
            <a:pPr marL="0" marR="0">
              <a:lnSpc>
                <a:spcPts val="1393"/>
              </a:lnSpc>
              <a:spcBef>
                <a:spcPts val="1776"/>
              </a:spcBef>
              <a:spcAft>
                <a:spcPts val="0"/>
              </a:spcAft>
            </a:pPr>
            <a:r>
              <a:rPr sz="1050" dirty="0">
                <a:solidFill>
                  <a:srgbClr val="000000"/>
                </a:solidFill>
                <a:latin typeface="Microsoft YaHei"/>
                <a:cs typeface="Microsoft YaHei"/>
              </a:rPr>
              <a:t>建有大型餐厅，提供套餐、炒菜、小吃等丰富多样的饮食；</a:t>
            </a:r>
          </a:p>
          <a:p>
            <a:pPr marL="0" marR="0">
              <a:lnSpc>
                <a:spcPts val="1393"/>
              </a:lnSpc>
              <a:spcBef>
                <a:spcPts val="1774"/>
              </a:spcBef>
              <a:spcAft>
                <a:spcPts val="0"/>
              </a:spcAft>
            </a:pPr>
            <a:r>
              <a:rPr sz="1050" dirty="0">
                <a:solidFill>
                  <a:srgbClr val="000000"/>
                </a:solidFill>
                <a:latin typeface="Microsoft YaHei"/>
                <a:cs typeface="Microsoft YaHei"/>
              </a:rPr>
              <a:t>设有多辆班车，往返于市区、公司；</a:t>
            </a:r>
          </a:p>
        </p:txBody>
      </p:sp>
      <p:sp>
        <p:nvSpPr>
          <p:cNvPr id="16" name="object 16"/>
          <p:cNvSpPr txBox="1"/>
          <p:nvPr/>
        </p:nvSpPr>
        <p:spPr>
          <a:xfrm>
            <a:off x="1676654" y="5575762"/>
            <a:ext cx="736473" cy="377029"/>
          </a:xfrm>
          <a:prstGeom prst="rect">
            <a:avLst/>
          </a:prstGeom>
        </p:spPr>
        <p:txBody>
          <a:bodyPr vert="horz" wrap="square" lIns="0" tIns="0" rIns="0" bIns="0" rtlCol="0">
            <a:spAutoFit/>
          </a:bodyPr>
          <a:lstStyle/>
          <a:p>
            <a:pPr marL="0" marR="0">
              <a:lnSpc>
                <a:spcPts val="1393"/>
              </a:lnSpc>
              <a:spcBef>
                <a:spcPts val="0"/>
              </a:spcBef>
              <a:spcAft>
                <a:spcPts val="0"/>
              </a:spcAft>
            </a:pPr>
            <a:r>
              <a:rPr sz="1050" dirty="0">
                <a:solidFill>
                  <a:srgbClr val="000000"/>
                </a:solidFill>
                <a:latin typeface="Microsoft YaHei"/>
                <a:cs typeface="Microsoft YaHei"/>
              </a:rPr>
              <a:t>免费住宿</a:t>
            </a:r>
          </a:p>
        </p:txBody>
      </p:sp>
      <p:sp>
        <p:nvSpPr>
          <p:cNvPr id="17" name="object 17"/>
          <p:cNvSpPr txBox="1"/>
          <p:nvPr/>
        </p:nvSpPr>
        <p:spPr>
          <a:xfrm>
            <a:off x="1676654" y="6176472"/>
            <a:ext cx="736473" cy="779364"/>
          </a:xfrm>
          <a:prstGeom prst="rect">
            <a:avLst/>
          </a:prstGeom>
        </p:spPr>
        <p:txBody>
          <a:bodyPr vert="horz" wrap="square" lIns="0" tIns="0" rIns="0" bIns="0" rtlCol="0">
            <a:spAutoFit/>
          </a:bodyPr>
          <a:lstStyle/>
          <a:p>
            <a:pPr marL="0" marR="0">
              <a:lnSpc>
                <a:spcPts val="1393"/>
              </a:lnSpc>
              <a:spcBef>
                <a:spcPts val="0"/>
              </a:spcBef>
              <a:spcAft>
                <a:spcPts val="0"/>
              </a:spcAft>
            </a:pPr>
            <a:r>
              <a:rPr sz="1050" dirty="0">
                <a:solidFill>
                  <a:srgbClr val="000000"/>
                </a:solidFill>
                <a:latin typeface="Microsoft YaHei"/>
                <a:cs typeface="Microsoft YaHei"/>
              </a:rPr>
              <a:t>餐饮服务</a:t>
            </a:r>
          </a:p>
          <a:p>
            <a:pPr marL="0" marR="0">
              <a:lnSpc>
                <a:spcPts val="1393"/>
              </a:lnSpc>
              <a:spcBef>
                <a:spcPts val="1774"/>
              </a:spcBef>
              <a:spcAft>
                <a:spcPts val="0"/>
              </a:spcAft>
            </a:pPr>
            <a:r>
              <a:rPr sz="1050" dirty="0">
                <a:solidFill>
                  <a:srgbClr val="000000"/>
                </a:solidFill>
                <a:latin typeface="Microsoft YaHei"/>
                <a:cs typeface="Microsoft YaHei"/>
              </a:rPr>
              <a:t>免费班车</a:t>
            </a:r>
          </a:p>
        </p:txBody>
      </p:sp>
      <p:sp>
        <p:nvSpPr>
          <p:cNvPr id="18" name="object 18"/>
          <p:cNvSpPr txBox="1"/>
          <p:nvPr/>
        </p:nvSpPr>
        <p:spPr>
          <a:xfrm>
            <a:off x="568452" y="6365910"/>
            <a:ext cx="838200" cy="429741"/>
          </a:xfrm>
          <a:prstGeom prst="rect">
            <a:avLst/>
          </a:prstGeom>
        </p:spPr>
        <p:txBody>
          <a:bodyPr vert="horz" wrap="square" lIns="0" tIns="0" rIns="0" bIns="0" rtlCol="0">
            <a:spAutoFit/>
          </a:bodyPr>
          <a:lstStyle/>
          <a:p>
            <a:pPr marL="0" marR="0">
              <a:lnSpc>
                <a:spcPts val="1583"/>
              </a:lnSpc>
              <a:spcBef>
                <a:spcPts val="0"/>
              </a:spcBef>
              <a:spcAft>
                <a:spcPts val="0"/>
              </a:spcAft>
            </a:pPr>
            <a:r>
              <a:rPr sz="1200" b="1" dirty="0">
                <a:solidFill>
                  <a:srgbClr val="000000"/>
                </a:solidFill>
                <a:latin typeface="Microsoft YaHei"/>
                <a:cs typeface="Microsoft YaHei"/>
              </a:rPr>
              <a:t>员工生活</a:t>
            </a:r>
          </a:p>
        </p:txBody>
      </p:sp>
      <p:sp>
        <p:nvSpPr>
          <p:cNvPr id="19" name="object 19"/>
          <p:cNvSpPr txBox="1"/>
          <p:nvPr/>
        </p:nvSpPr>
        <p:spPr>
          <a:xfrm>
            <a:off x="2597531" y="6981144"/>
            <a:ext cx="4781092" cy="773269"/>
          </a:xfrm>
          <a:prstGeom prst="rect">
            <a:avLst/>
          </a:prstGeom>
        </p:spPr>
        <p:txBody>
          <a:bodyPr vert="horz" wrap="square" lIns="0" tIns="0" rIns="0" bIns="0" rtlCol="0">
            <a:spAutoFit/>
          </a:bodyPr>
          <a:lstStyle/>
          <a:p>
            <a:pPr marL="0" marR="0">
              <a:lnSpc>
                <a:spcPts val="1393"/>
              </a:lnSpc>
              <a:spcBef>
                <a:spcPts val="0"/>
              </a:spcBef>
              <a:spcAft>
                <a:spcPts val="0"/>
              </a:spcAft>
            </a:pPr>
            <a:r>
              <a:rPr sz="1050" dirty="0">
                <a:solidFill>
                  <a:srgbClr val="000000"/>
                </a:solidFill>
                <a:latin typeface="Microsoft YaHei"/>
                <a:cs typeface="Microsoft YaHei"/>
              </a:rPr>
              <a:t>设有乒乓球、羽毛球、篮球、网球、足球、网吧、阅览室、健身房等各</a:t>
            </a:r>
          </a:p>
          <a:p>
            <a:pPr marL="0" marR="0">
              <a:lnSpc>
                <a:spcPts val="1393"/>
              </a:lnSpc>
              <a:spcBef>
                <a:spcPts val="1726"/>
              </a:spcBef>
              <a:spcAft>
                <a:spcPts val="0"/>
              </a:spcAft>
            </a:pPr>
            <a:r>
              <a:rPr sz="1050" dirty="0">
                <a:solidFill>
                  <a:srgbClr val="000000"/>
                </a:solidFill>
                <a:latin typeface="Microsoft YaHei"/>
                <a:cs typeface="Microsoft YaHei"/>
              </a:rPr>
              <a:t>种活动场地。</a:t>
            </a:r>
          </a:p>
        </p:txBody>
      </p:sp>
      <p:sp>
        <p:nvSpPr>
          <p:cNvPr id="20" name="object 20"/>
          <p:cNvSpPr txBox="1"/>
          <p:nvPr/>
        </p:nvSpPr>
        <p:spPr>
          <a:xfrm>
            <a:off x="1676654" y="7179264"/>
            <a:ext cx="736473" cy="377029"/>
          </a:xfrm>
          <a:prstGeom prst="rect">
            <a:avLst/>
          </a:prstGeom>
        </p:spPr>
        <p:txBody>
          <a:bodyPr vert="horz" wrap="square" lIns="0" tIns="0" rIns="0" bIns="0" rtlCol="0">
            <a:spAutoFit/>
          </a:bodyPr>
          <a:lstStyle/>
          <a:p>
            <a:pPr marL="0" marR="0">
              <a:lnSpc>
                <a:spcPts val="1393"/>
              </a:lnSpc>
              <a:spcBef>
                <a:spcPts val="0"/>
              </a:spcBef>
              <a:spcAft>
                <a:spcPts val="0"/>
              </a:spcAft>
            </a:pPr>
            <a:r>
              <a:rPr sz="1050" dirty="0">
                <a:solidFill>
                  <a:srgbClr val="000000"/>
                </a:solidFill>
                <a:latin typeface="Microsoft YaHei"/>
                <a:cs typeface="Microsoft YaHei"/>
              </a:rPr>
              <a:t>康乐活动</a:t>
            </a:r>
          </a:p>
        </p:txBody>
      </p:sp>
      <p:sp>
        <p:nvSpPr>
          <p:cNvPr id="21" name="object 21"/>
          <p:cNvSpPr txBox="1"/>
          <p:nvPr/>
        </p:nvSpPr>
        <p:spPr>
          <a:xfrm>
            <a:off x="1676654" y="7781244"/>
            <a:ext cx="736473" cy="779364"/>
          </a:xfrm>
          <a:prstGeom prst="rect">
            <a:avLst/>
          </a:prstGeom>
        </p:spPr>
        <p:txBody>
          <a:bodyPr vert="horz" wrap="square" lIns="0" tIns="0" rIns="0" bIns="0" rtlCol="0">
            <a:spAutoFit/>
          </a:bodyPr>
          <a:lstStyle/>
          <a:p>
            <a:pPr marL="0" marR="0">
              <a:lnSpc>
                <a:spcPts val="1393"/>
              </a:lnSpc>
              <a:spcBef>
                <a:spcPts val="0"/>
              </a:spcBef>
              <a:spcAft>
                <a:spcPts val="0"/>
              </a:spcAft>
            </a:pPr>
            <a:r>
              <a:rPr sz="1050" dirty="0">
                <a:solidFill>
                  <a:srgbClr val="000000"/>
                </a:solidFill>
                <a:latin typeface="Microsoft YaHei"/>
                <a:cs typeface="Microsoft YaHei"/>
              </a:rPr>
              <a:t>带薪假期</a:t>
            </a:r>
          </a:p>
          <a:p>
            <a:pPr marL="0" marR="0">
              <a:lnSpc>
                <a:spcPts val="1393"/>
              </a:lnSpc>
              <a:spcBef>
                <a:spcPts val="1774"/>
              </a:spcBef>
              <a:spcAft>
                <a:spcPts val="0"/>
              </a:spcAft>
            </a:pPr>
            <a:r>
              <a:rPr sz="1050" dirty="0">
                <a:solidFill>
                  <a:srgbClr val="000000"/>
                </a:solidFill>
                <a:latin typeface="Microsoft YaHei"/>
                <a:cs typeface="Microsoft YaHei"/>
              </a:rPr>
              <a:t>过节福利</a:t>
            </a:r>
          </a:p>
        </p:txBody>
      </p:sp>
      <p:sp>
        <p:nvSpPr>
          <p:cNvPr id="22" name="object 22"/>
          <p:cNvSpPr txBox="1"/>
          <p:nvPr/>
        </p:nvSpPr>
        <p:spPr>
          <a:xfrm>
            <a:off x="2597531" y="7781244"/>
            <a:ext cx="3547262" cy="779364"/>
          </a:xfrm>
          <a:prstGeom prst="rect">
            <a:avLst/>
          </a:prstGeom>
        </p:spPr>
        <p:txBody>
          <a:bodyPr vert="horz" wrap="square" lIns="0" tIns="0" rIns="0" bIns="0" rtlCol="0">
            <a:spAutoFit/>
          </a:bodyPr>
          <a:lstStyle/>
          <a:p>
            <a:pPr marL="0" marR="0">
              <a:lnSpc>
                <a:spcPts val="1393"/>
              </a:lnSpc>
              <a:spcBef>
                <a:spcPts val="0"/>
              </a:spcBef>
              <a:spcAft>
                <a:spcPts val="0"/>
              </a:spcAft>
            </a:pPr>
            <a:r>
              <a:rPr sz="1050" dirty="0">
                <a:solidFill>
                  <a:srgbClr val="000000"/>
                </a:solidFill>
                <a:latin typeface="Microsoft YaHei"/>
                <a:cs typeface="Microsoft YaHei"/>
              </a:rPr>
              <a:t>带薪年假、婚假、丧假、产假、陪产假、工伤假等；</a:t>
            </a:r>
          </a:p>
          <a:p>
            <a:pPr marL="0" marR="0">
              <a:lnSpc>
                <a:spcPts val="1393"/>
              </a:lnSpc>
              <a:spcBef>
                <a:spcPts val="1774"/>
              </a:spcBef>
              <a:spcAft>
                <a:spcPts val="0"/>
              </a:spcAft>
            </a:pPr>
            <a:r>
              <a:rPr sz="1050" dirty="0">
                <a:solidFill>
                  <a:srgbClr val="000000"/>
                </a:solidFill>
                <a:latin typeface="Microsoft YaHei"/>
                <a:cs typeface="Microsoft YaHei"/>
              </a:rPr>
              <a:t>中秋、端午、春节均发放过节福利；</a:t>
            </a:r>
          </a:p>
        </p:txBody>
      </p:sp>
      <p:sp>
        <p:nvSpPr>
          <p:cNvPr id="23" name="object 23"/>
          <p:cNvSpPr txBox="1"/>
          <p:nvPr/>
        </p:nvSpPr>
        <p:spPr>
          <a:xfrm>
            <a:off x="568452" y="7970681"/>
            <a:ext cx="838200" cy="1687421"/>
          </a:xfrm>
          <a:prstGeom prst="rect">
            <a:avLst/>
          </a:prstGeom>
        </p:spPr>
        <p:txBody>
          <a:bodyPr vert="horz" wrap="square" lIns="0" tIns="0" rIns="0" bIns="0" rtlCol="0">
            <a:spAutoFit/>
          </a:bodyPr>
          <a:lstStyle/>
          <a:p>
            <a:pPr marL="0" marR="0">
              <a:lnSpc>
                <a:spcPts val="1583"/>
              </a:lnSpc>
              <a:spcBef>
                <a:spcPts val="0"/>
              </a:spcBef>
              <a:spcAft>
                <a:spcPts val="0"/>
              </a:spcAft>
            </a:pPr>
            <a:r>
              <a:rPr sz="1200" b="1" dirty="0">
                <a:solidFill>
                  <a:srgbClr val="000000"/>
                </a:solidFill>
                <a:latin typeface="Microsoft YaHei"/>
                <a:cs typeface="Microsoft YaHei"/>
              </a:rPr>
              <a:t>员工福利</a:t>
            </a:r>
          </a:p>
          <a:p>
            <a:pPr marL="0" marR="0">
              <a:lnSpc>
                <a:spcPts val="1583"/>
              </a:lnSpc>
              <a:spcBef>
                <a:spcPts val="8319"/>
              </a:spcBef>
              <a:spcAft>
                <a:spcPts val="0"/>
              </a:spcAft>
            </a:pPr>
            <a:r>
              <a:rPr sz="1200" b="1" dirty="0">
                <a:solidFill>
                  <a:srgbClr val="000000"/>
                </a:solidFill>
                <a:latin typeface="Microsoft YaHei"/>
                <a:cs typeface="Microsoft YaHei"/>
              </a:rPr>
              <a:t>员工发展</a:t>
            </a:r>
          </a:p>
        </p:txBody>
      </p:sp>
      <p:sp>
        <p:nvSpPr>
          <p:cNvPr id="24" name="object 24"/>
          <p:cNvSpPr txBox="1"/>
          <p:nvPr/>
        </p:nvSpPr>
        <p:spPr>
          <a:xfrm>
            <a:off x="1676654" y="8615253"/>
            <a:ext cx="736473" cy="1631230"/>
          </a:xfrm>
          <a:prstGeom prst="rect">
            <a:avLst/>
          </a:prstGeom>
        </p:spPr>
        <p:txBody>
          <a:bodyPr vert="horz" wrap="square" lIns="0" tIns="0" rIns="0" bIns="0" rtlCol="0">
            <a:spAutoFit/>
          </a:bodyPr>
          <a:lstStyle/>
          <a:p>
            <a:pPr marL="0" marR="0">
              <a:lnSpc>
                <a:spcPts val="1393"/>
              </a:lnSpc>
              <a:spcBef>
                <a:spcPts val="0"/>
              </a:spcBef>
              <a:spcAft>
                <a:spcPts val="0"/>
              </a:spcAft>
            </a:pPr>
            <a:r>
              <a:rPr sz="1050" dirty="0">
                <a:solidFill>
                  <a:srgbClr val="000000"/>
                </a:solidFill>
                <a:latin typeface="Microsoft YaHei"/>
                <a:cs typeface="Microsoft YaHei"/>
              </a:rPr>
              <a:t>团队拓展</a:t>
            </a:r>
          </a:p>
          <a:p>
            <a:pPr marL="0" marR="0">
              <a:lnSpc>
                <a:spcPts val="1393"/>
              </a:lnSpc>
              <a:spcBef>
                <a:spcPts val="3512"/>
              </a:spcBef>
              <a:spcAft>
                <a:spcPts val="0"/>
              </a:spcAft>
            </a:pPr>
            <a:r>
              <a:rPr sz="1050" dirty="0">
                <a:solidFill>
                  <a:srgbClr val="000000"/>
                </a:solidFill>
                <a:latin typeface="Microsoft YaHei"/>
                <a:cs typeface="Microsoft YaHei"/>
              </a:rPr>
              <a:t>培训提升</a:t>
            </a:r>
          </a:p>
          <a:p>
            <a:pPr marL="0" marR="0">
              <a:lnSpc>
                <a:spcPts val="1393"/>
              </a:lnSpc>
              <a:spcBef>
                <a:spcPts val="3575"/>
              </a:spcBef>
              <a:spcAft>
                <a:spcPts val="0"/>
              </a:spcAft>
            </a:pPr>
            <a:r>
              <a:rPr sz="1050" dirty="0">
                <a:solidFill>
                  <a:srgbClr val="000000"/>
                </a:solidFill>
                <a:latin typeface="Microsoft YaHei"/>
                <a:cs typeface="Microsoft YaHei"/>
              </a:rPr>
              <a:t>岗位晋升</a:t>
            </a:r>
          </a:p>
        </p:txBody>
      </p:sp>
      <p:sp>
        <p:nvSpPr>
          <p:cNvPr id="25" name="object 25"/>
          <p:cNvSpPr txBox="1"/>
          <p:nvPr/>
        </p:nvSpPr>
        <p:spPr>
          <a:xfrm>
            <a:off x="2597531" y="8615253"/>
            <a:ext cx="1696516" cy="377029"/>
          </a:xfrm>
          <a:prstGeom prst="rect">
            <a:avLst/>
          </a:prstGeom>
        </p:spPr>
        <p:txBody>
          <a:bodyPr vert="horz" wrap="square" lIns="0" tIns="0" rIns="0" bIns="0" rtlCol="0">
            <a:spAutoFit/>
          </a:bodyPr>
          <a:lstStyle/>
          <a:p>
            <a:pPr marL="0" marR="0">
              <a:lnSpc>
                <a:spcPts val="1393"/>
              </a:lnSpc>
              <a:spcBef>
                <a:spcPts val="0"/>
              </a:spcBef>
              <a:spcAft>
                <a:spcPts val="0"/>
              </a:spcAft>
            </a:pPr>
            <a:r>
              <a:rPr sz="1050" dirty="0">
                <a:solidFill>
                  <a:srgbClr val="000000"/>
                </a:solidFill>
                <a:latin typeface="Microsoft YaHei"/>
                <a:cs typeface="Microsoft YaHei"/>
              </a:rPr>
              <a:t>每年两次团队建设活动；</a:t>
            </a:r>
          </a:p>
        </p:txBody>
      </p:sp>
      <p:sp>
        <p:nvSpPr>
          <p:cNvPr id="26" name="object 26"/>
          <p:cNvSpPr txBox="1"/>
          <p:nvPr/>
        </p:nvSpPr>
        <p:spPr>
          <a:xfrm>
            <a:off x="2597531" y="9046545"/>
            <a:ext cx="4781092" cy="773217"/>
          </a:xfrm>
          <a:prstGeom prst="rect">
            <a:avLst/>
          </a:prstGeom>
        </p:spPr>
        <p:txBody>
          <a:bodyPr vert="horz" wrap="square" lIns="0" tIns="0" rIns="0" bIns="0" rtlCol="0">
            <a:spAutoFit/>
          </a:bodyPr>
          <a:lstStyle/>
          <a:p>
            <a:pPr marL="0" marR="0">
              <a:lnSpc>
                <a:spcPts val="1393"/>
              </a:lnSpc>
              <a:spcBef>
                <a:spcPts val="0"/>
              </a:spcBef>
              <a:spcAft>
                <a:spcPts val="0"/>
              </a:spcAft>
            </a:pPr>
            <a:r>
              <a:rPr sz="1050" spc="-16" dirty="0">
                <a:solidFill>
                  <a:srgbClr val="000000"/>
                </a:solidFill>
                <a:latin typeface="Microsoft YaHei"/>
                <a:cs typeface="Microsoft YaHei"/>
              </a:rPr>
              <a:t>通过现场管理人员培训、社团活动等方式全面培养员工；、专业技能培</a:t>
            </a:r>
          </a:p>
          <a:p>
            <a:pPr marL="0" marR="0">
              <a:lnSpc>
                <a:spcPts val="1393"/>
              </a:lnSpc>
              <a:spcBef>
                <a:spcPts val="1725"/>
              </a:spcBef>
              <a:spcAft>
                <a:spcPts val="0"/>
              </a:spcAft>
            </a:pPr>
            <a:r>
              <a:rPr sz="1050" dirty="0">
                <a:solidFill>
                  <a:srgbClr val="000000"/>
                </a:solidFill>
                <a:latin typeface="Microsoft YaHei"/>
                <a:cs typeface="Microsoft YaHei"/>
              </a:rPr>
              <a:t>训、通用知识培训、户外拓展等多种多样的培训</a:t>
            </a:r>
          </a:p>
        </p:txBody>
      </p:sp>
      <p:sp>
        <p:nvSpPr>
          <p:cNvPr id="27" name="object 27"/>
          <p:cNvSpPr txBox="1"/>
          <p:nvPr/>
        </p:nvSpPr>
        <p:spPr>
          <a:xfrm>
            <a:off x="2597531" y="9869455"/>
            <a:ext cx="4596139" cy="377029"/>
          </a:xfrm>
          <a:prstGeom prst="rect">
            <a:avLst/>
          </a:prstGeom>
        </p:spPr>
        <p:txBody>
          <a:bodyPr vert="horz" wrap="square" lIns="0" tIns="0" rIns="0" bIns="0" rtlCol="0">
            <a:spAutoFit/>
          </a:bodyPr>
          <a:lstStyle/>
          <a:p>
            <a:pPr marL="0" marR="0">
              <a:lnSpc>
                <a:spcPts val="1393"/>
              </a:lnSpc>
              <a:spcBef>
                <a:spcPts val="0"/>
              </a:spcBef>
              <a:spcAft>
                <a:spcPts val="0"/>
              </a:spcAft>
            </a:pPr>
            <a:r>
              <a:rPr sz="1050" dirty="0">
                <a:solidFill>
                  <a:srgbClr val="000000"/>
                </a:solidFill>
                <a:latin typeface="Microsoft YaHei"/>
                <a:cs typeface="Microsoft YaHei"/>
              </a:rPr>
              <a:t>新员工——多能工——全技员——初级技术员——中级技术员——</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object 1"/>
          <p:cNvSpPr/>
          <p:nvPr/>
        </p:nvSpPr>
        <p:spPr>
          <a:xfrm>
            <a:off x="3636009" y="2476245"/>
            <a:ext cx="3084829" cy="1969134"/>
          </a:xfrm>
          <a:prstGeom prst="rect">
            <a:avLst/>
          </a:prstGeom>
          <a:blipFill>
            <a:blip r:embed="rId2" cstate="print"/>
            <a:stretch>
              <a:fillRect/>
            </a:stretch>
          </a:blipFill>
        </p:spPr>
        <p:txBody>
          <a:bodyPr wrap="square" lIns="0" tIns="0" rIns="0" bIns="0" rtlCol="0">
            <a:spAutoFit/>
          </a:bodyPr>
          <a:lstStyle/>
          <a:p>
            <a:endParaRPr/>
          </a:p>
        </p:txBody>
      </p:sp>
      <p:sp>
        <p:nvSpPr>
          <p:cNvPr id="2" name="object 2"/>
          <p:cNvSpPr/>
          <p:nvPr/>
        </p:nvSpPr>
        <p:spPr>
          <a:xfrm>
            <a:off x="457200" y="2558795"/>
            <a:ext cx="2918967" cy="1979295"/>
          </a:xfrm>
          <a:prstGeom prst="rect">
            <a:avLst/>
          </a:prstGeom>
          <a:blipFill>
            <a:blip r:embed="rId3" cstate="print"/>
            <a:stretch>
              <a:fillRect/>
            </a:stretch>
          </a:blipFill>
        </p:spPr>
        <p:txBody>
          <a:bodyPr wrap="square" lIns="0" tIns="0" rIns="0" bIns="0" rtlCol="0">
            <a:spAutoFit/>
          </a:bodyPr>
          <a:lstStyle/>
          <a:p>
            <a:endParaRPr/>
          </a:p>
        </p:txBody>
      </p:sp>
      <p:sp>
        <p:nvSpPr>
          <p:cNvPr id="3" name="object 3"/>
          <p:cNvSpPr/>
          <p:nvPr/>
        </p:nvSpPr>
        <p:spPr>
          <a:xfrm>
            <a:off x="457200" y="7874622"/>
            <a:ext cx="6519926" cy="1850224"/>
          </a:xfrm>
          <a:prstGeom prst="rect">
            <a:avLst/>
          </a:prstGeom>
          <a:blipFill>
            <a:blip r:embed="rId4" cstate="print"/>
            <a:stretch>
              <a:fillRect/>
            </a:stretch>
          </a:blipFill>
        </p:spPr>
        <p:txBody>
          <a:bodyPr wrap="square" lIns="0" tIns="0" rIns="0" bIns="0" rtlCol="0">
            <a:spAutoFit/>
          </a:bodyPr>
          <a:lstStyle/>
          <a:p>
            <a:endParaRPr/>
          </a:p>
        </p:txBody>
      </p:sp>
      <p:sp>
        <p:nvSpPr>
          <p:cNvPr id="4" name="object 4"/>
          <p:cNvSpPr/>
          <p:nvPr/>
        </p:nvSpPr>
        <p:spPr>
          <a:xfrm>
            <a:off x="457200" y="5507609"/>
            <a:ext cx="6266434" cy="1830324"/>
          </a:xfrm>
          <a:prstGeom prst="rect">
            <a:avLst/>
          </a:prstGeom>
          <a:blipFill>
            <a:blip r:embed="rId5" cstate="print"/>
            <a:stretch>
              <a:fillRect/>
            </a:stretch>
          </a:blipFill>
        </p:spPr>
        <p:txBody>
          <a:bodyPr wrap="square" lIns="0" tIns="0" rIns="0" bIns="0" rtlCol="0">
            <a:spAutoFit/>
          </a:bodyPr>
          <a:lstStyle/>
          <a:p>
            <a:endParaRPr/>
          </a:p>
        </p:txBody>
      </p:sp>
      <p:sp>
        <p:nvSpPr>
          <p:cNvPr id="5" name="object 5"/>
          <p:cNvSpPr/>
          <p:nvPr/>
        </p:nvSpPr>
        <p:spPr>
          <a:xfrm>
            <a:off x="0" y="0"/>
            <a:ext cx="12700" cy="12700"/>
          </a:xfrm>
          <a:prstGeom prst="rect">
            <a:avLst/>
          </a:prstGeom>
          <a:blipFill>
            <a:blip r:embed="rId6" cstate="print"/>
            <a:stretch>
              <a:fillRect/>
            </a:stretch>
          </a:blipFill>
        </p:spPr>
        <p:txBody>
          <a:bodyPr wrap="square" lIns="0" tIns="0" rIns="0" bIns="0" rtlCol="0">
            <a:spAutoFit/>
          </a:bodyPr>
          <a:lstStyle/>
          <a:p>
            <a:endParaRPr/>
          </a:p>
        </p:txBody>
      </p:sp>
      <p:sp>
        <p:nvSpPr>
          <p:cNvPr id="6" name="object 6"/>
          <p:cNvSpPr/>
          <p:nvPr/>
        </p:nvSpPr>
        <p:spPr>
          <a:xfrm>
            <a:off x="385572" y="528701"/>
            <a:ext cx="6737348" cy="743077"/>
          </a:xfrm>
          <a:prstGeom prst="rect">
            <a:avLst/>
          </a:prstGeom>
          <a:blipFill>
            <a:blip r:embed="rId7" cstate="print"/>
            <a:stretch>
              <a:fillRect/>
            </a:stretch>
          </a:blipFill>
        </p:spPr>
        <p:txBody>
          <a:bodyPr wrap="square" lIns="0" tIns="0" rIns="0" bIns="0" rtlCol="0">
            <a:spAutoFit/>
          </a:bodyPr>
          <a:lstStyle/>
          <a:p>
            <a:endParaRPr/>
          </a:p>
        </p:txBody>
      </p:sp>
      <p:sp>
        <p:nvSpPr>
          <p:cNvPr id="8" name="object 8"/>
          <p:cNvSpPr txBox="1"/>
          <p:nvPr/>
        </p:nvSpPr>
        <p:spPr>
          <a:xfrm>
            <a:off x="2597531" y="928451"/>
            <a:ext cx="1875446" cy="377029"/>
          </a:xfrm>
          <a:prstGeom prst="rect">
            <a:avLst/>
          </a:prstGeom>
        </p:spPr>
        <p:txBody>
          <a:bodyPr vert="horz" wrap="square" lIns="0" tIns="0" rIns="0" bIns="0" rtlCol="0">
            <a:spAutoFit/>
          </a:bodyPr>
          <a:lstStyle/>
          <a:p>
            <a:pPr marL="0" marR="0">
              <a:lnSpc>
                <a:spcPts val="1393"/>
              </a:lnSpc>
              <a:spcBef>
                <a:spcPts val="0"/>
              </a:spcBef>
              <a:spcAft>
                <a:spcPts val="0"/>
              </a:spcAft>
            </a:pPr>
            <a:r>
              <a:rPr sz="1050" dirty="0">
                <a:solidFill>
                  <a:srgbClr val="000000"/>
                </a:solidFill>
                <a:latin typeface="Microsoft YaHei"/>
                <a:cs typeface="Microsoft YaHei"/>
              </a:rPr>
              <a:t>高级技术员——助理工程师</a:t>
            </a:r>
          </a:p>
        </p:txBody>
      </p:sp>
      <p:sp>
        <p:nvSpPr>
          <p:cNvPr id="9" name="object 9"/>
          <p:cNvSpPr txBox="1"/>
          <p:nvPr/>
        </p:nvSpPr>
        <p:spPr>
          <a:xfrm>
            <a:off x="723900" y="1368078"/>
            <a:ext cx="1105204" cy="429741"/>
          </a:xfrm>
          <a:prstGeom prst="rect">
            <a:avLst/>
          </a:prstGeom>
        </p:spPr>
        <p:txBody>
          <a:bodyPr vert="horz" wrap="square" lIns="0" tIns="0" rIns="0" bIns="0" rtlCol="0">
            <a:spAutoFit/>
          </a:bodyPr>
          <a:lstStyle/>
          <a:p>
            <a:pPr marL="0" marR="0">
              <a:lnSpc>
                <a:spcPts val="1583"/>
              </a:lnSpc>
              <a:spcBef>
                <a:spcPts val="0"/>
              </a:spcBef>
              <a:spcAft>
                <a:spcPts val="0"/>
              </a:spcAft>
            </a:pPr>
            <a:r>
              <a:rPr sz="1200" dirty="0">
                <a:solidFill>
                  <a:srgbClr val="0070C0"/>
                </a:solidFill>
                <a:latin typeface="Wingdings"/>
                <a:cs typeface="Wingdings"/>
              </a:rPr>
              <a:t></a:t>
            </a:r>
            <a:r>
              <a:rPr sz="1200" spc="849" dirty="0">
                <a:solidFill>
                  <a:srgbClr val="0070C0"/>
                </a:solidFill>
                <a:latin typeface="Times New Roman"/>
                <a:cs typeface="Times New Roman"/>
              </a:rPr>
              <a:t> </a:t>
            </a:r>
            <a:r>
              <a:rPr sz="1200" b="1" dirty="0">
                <a:solidFill>
                  <a:srgbClr val="0070C0"/>
                </a:solidFill>
                <a:latin typeface="Microsoft YaHei"/>
                <a:cs typeface="Microsoft YaHei"/>
              </a:rPr>
              <a:t>公司设施</a:t>
            </a:r>
          </a:p>
        </p:txBody>
      </p:sp>
      <p:sp>
        <p:nvSpPr>
          <p:cNvPr id="10" name="object 10"/>
          <p:cNvSpPr txBox="1"/>
          <p:nvPr/>
        </p:nvSpPr>
        <p:spPr>
          <a:xfrm>
            <a:off x="457200" y="1776049"/>
            <a:ext cx="3547262" cy="377029"/>
          </a:xfrm>
          <a:prstGeom prst="rect">
            <a:avLst/>
          </a:prstGeom>
        </p:spPr>
        <p:txBody>
          <a:bodyPr vert="horz" wrap="square" lIns="0" tIns="0" rIns="0" bIns="0" rtlCol="0">
            <a:spAutoFit/>
          </a:bodyPr>
          <a:lstStyle/>
          <a:p>
            <a:pPr marL="0" marR="0">
              <a:lnSpc>
                <a:spcPts val="1393"/>
              </a:lnSpc>
              <a:spcBef>
                <a:spcPts val="0"/>
              </a:spcBef>
              <a:spcAft>
                <a:spcPts val="0"/>
              </a:spcAft>
            </a:pPr>
            <a:r>
              <a:rPr sz="1050" b="1" dirty="0">
                <a:solidFill>
                  <a:srgbClr val="000000"/>
                </a:solidFill>
                <a:latin typeface="Microsoft YaHei"/>
                <a:cs typeface="Microsoft YaHei"/>
              </a:rPr>
              <a:t>舒适宿舍：空调、热水器、开水房、洗衣房一应俱全</a:t>
            </a:r>
          </a:p>
        </p:txBody>
      </p:sp>
      <p:sp>
        <p:nvSpPr>
          <p:cNvPr id="11" name="object 11"/>
          <p:cNvSpPr txBox="1"/>
          <p:nvPr/>
        </p:nvSpPr>
        <p:spPr>
          <a:xfrm>
            <a:off x="4060571" y="1776049"/>
            <a:ext cx="2529406" cy="377029"/>
          </a:xfrm>
          <a:prstGeom prst="rect">
            <a:avLst/>
          </a:prstGeom>
        </p:spPr>
        <p:txBody>
          <a:bodyPr vert="horz" wrap="square" lIns="0" tIns="0" rIns="0" bIns="0" rtlCol="0">
            <a:spAutoFit/>
          </a:bodyPr>
          <a:lstStyle/>
          <a:p>
            <a:pPr marL="0" marR="0">
              <a:lnSpc>
                <a:spcPts val="1393"/>
              </a:lnSpc>
              <a:spcBef>
                <a:spcPts val="0"/>
              </a:spcBef>
              <a:spcAft>
                <a:spcPts val="0"/>
              </a:spcAft>
            </a:pPr>
            <a:r>
              <a:rPr sz="1050" b="1" dirty="0">
                <a:solidFill>
                  <a:srgbClr val="000000"/>
                </a:solidFill>
                <a:latin typeface="Microsoft YaHei"/>
                <a:cs typeface="Microsoft YaHei"/>
              </a:rPr>
              <a:t>整洁餐厅：各类餐饮，24</a:t>
            </a:r>
            <a:r>
              <a:rPr sz="1050" b="1" spc="-61" dirty="0">
                <a:solidFill>
                  <a:srgbClr val="000000"/>
                </a:solidFill>
                <a:latin typeface="Microsoft YaHei"/>
                <a:cs typeface="Microsoft YaHei"/>
              </a:rPr>
              <a:t> </a:t>
            </a:r>
            <a:r>
              <a:rPr sz="1050" b="1" dirty="0">
                <a:solidFill>
                  <a:srgbClr val="000000"/>
                </a:solidFill>
                <a:latin typeface="Microsoft YaHei"/>
                <a:cs typeface="Microsoft YaHei"/>
              </a:rPr>
              <a:t>小时便利店</a:t>
            </a:r>
          </a:p>
        </p:txBody>
      </p:sp>
      <p:sp>
        <p:nvSpPr>
          <p:cNvPr id="12" name="object 12"/>
          <p:cNvSpPr txBox="1"/>
          <p:nvPr/>
        </p:nvSpPr>
        <p:spPr>
          <a:xfrm>
            <a:off x="1752854" y="2160558"/>
            <a:ext cx="533400" cy="429741"/>
          </a:xfrm>
          <a:prstGeom prst="rect">
            <a:avLst/>
          </a:prstGeom>
        </p:spPr>
        <p:txBody>
          <a:bodyPr vert="horz" wrap="square" lIns="0" tIns="0" rIns="0" bIns="0" rtlCol="0">
            <a:spAutoFit/>
          </a:bodyPr>
          <a:lstStyle/>
          <a:p>
            <a:pPr marL="0" marR="0">
              <a:lnSpc>
                <a:spcPts val="1583"/>
              </a:lnSpc>
              <a:spcBef>
                <a:spcPts val="0"/>
              </a:spcBef>
              <a:spcAft>
                <a:spcPts val="0"/>
              </a:spcAft>
            </a:pPr>
            <a:r>
              <a:rPr sz="1200" dirty="0">
                <a:solidFill>
                  <a:srgbClr val="000000"/>
                </a:solidFill>
                <a:latin typeface="Microsoft YaHei"/>
                <a:cs typeface="Microsoft YaHei"/>
              </a:rPr>
              <a:t>宿舍</a:t>
            </a:r>
          </a:p>
        </p:txBody>
      </p:sp>
      <p:sp>
        <p:nvSpPr>
          <p:cNvPr id="13" name="object 13"/>
          <p:cNvSpPr txBox="1"/>
          <p:nvPr/>
        </p:nvSpPr>
        <p:spPr>
          <a:xfrm>
            <a:off x="4877689" y="2160558"/>
            <a:ext cx="533400" cy="429741"/>
          </a:xfrm>
          <a:prstGeom prst="rect">
            <a:avLst/>
          </a:prstGeom>
        </p:spPr>
        <p:txBody>
          <a:bodyPr vert="horz" wrap="square" lIns="0" tIns="0" rIns="0" bIns="0" rtlCol="0">
            <a:spAutoFit/>
          </a:bodyPr>
          <a:lstStyle/>
          <a:p>
            <a:pPr marL="0" marR="0">
              <a:lnSpc>
                <a:spcPts val="1583"/>
              </a:lnSpc>
              <a:spcBef>
                <a:spcPts val="0"/>
              </a:spcBef>
              <a:spcAft>
                <a:spcPts val="0"/>
              </a:spcAft>
            </a:pPr>
            <a:r>
              <a:rPr sz="1200" dirty="0">
                <a:solidFill>
                  <a:srgbClr val="000000"/>
                </a:solidFill>
                <a:latin typeface="Microsoft YaHei"/>
                <a:cs typeface="Microsoft YaHei"/>
              </a:rPr>
              <a:t>食堂</a:t>
            </a:r>
          </a:p>
        </p:txBody>
      </p:sp>
      <p:sp>
        <p:nvSpPr>
          <p:cNvPr id="14" name="object 14"/>
          <p:cNvSpPr txBox="1"/>
          <p:nvPr/>
        </p:nvSpPr>
        <p:spPr>
          <a:xfrm>
            <a:off x="457200" y="4736499"/>
            <a:ext cx="1104900" cy="429741"/>
          </a:xfrm>
          <a:prstGeom prst="rect">
            <a:avLst/>
          </a:prstGeom>
        </p:spPr>
        <p:txBody>
          <a:bodyPr vert="horz" wrap="square" lIns="0" tIns="0" rIns="0" bIns="0" rtlCol="0">
            <a:spAutoFit/>
          </a:bodyPr>
          <a:lstStyle/>
          <a:p>
            <a:pPr marL="0" marR="0">
              <a:lnSpc>
                <a:spcPts val="1583"/>
              </a:lnSpc>
              <a:spcBef>
                <a:spcPts val="0"/>
              </a:spcBef>
              <a:spcAft>
                <a:spcPts val="0"/>
              </a:spcAft>
            </a:pPr>
            <a:r>
              <a:rPr sz="1200" dirty="0">
                <a:solidFill>
                  <a:srgbClr val="0070C0"/>
                </a:solidFill>
                <a:latin typeface="Wingdings"/>
                <a:cs typeface="Wingdings"/>
              </a:rPr>
              <a:t></a:t>
            </a:r>
            <a:r>
              <a:rPr sz="1200" spc="847" dirty="0">
                <a:solidFill>
                  <a:srgbClr val="0070C0"/>
                </a:solidFill>
                <a:latin typeface="Times New Roman"/>
                <a:cs typeface="Times New Roman"/>
              </a:rPr>
              <a:t> </a:t>
            </a:r>
            <a:r>
              <a:rPr sz="1200" b="1" dirty="0">
                <a:solidFill>
                  <a:srgbClr val="0070C0"/>
                </a:solidFill>
                <a:latin typeface="Microsoft YaHei"/>
                <a:cs typeface="Microsoft YaHei"/>
              </a:rPr>
              <a:t>文体活动</a:t>
            </a:r>
          </a:p>
        </p:txBody>
      </p:sp>
      <p:sp>
        <p:nvSpPr>
          <p:cNvPr id="15" name="object 15"/>
          <p:cNvSpPr txBox="1"/>
          <p:nvPr/>
        </p:nvSpPr>
        <p:spPr>
          <a:xfrm>
            <a:off x="457200" y="5144470"/>
            <a:ext cx="2004974" cy="377029"/>
          </a:xfrm>
          <a:prstGeom prst="rect">
            <a:avLst/>
          </a:prstGeom>
        </p:spPr>
        <p:txBody>
          <a:bodyPr vert="horz" wrap="square" lIns="0" tIns="0" rIns="0" bIns="0" rtlCol="0">
            <a:spAutoFit/>
          </a:bodyPr>
          <a:lstStyle/>
          <a:p>
            <a:pPr marL="0" marR="0">
              <a:lnSpc>
                <a:spcPts val="1393"/>
              </a:lnSpc>
              <a:spcBef>
                <a:spcPts val="0"/>
              </a:spcBef>
              <a:spcAft>
                <a:spcPts val="0"/>
              </a:spcAft>
            </a:pPr>
            <a:r>
              <a:rPr sz="1050" b="1" dirty="0">
                <a:solidFill>
                  <a:srgbClr val="000000"/>
                </a:solidFill>
                <a:latin typeface="Microsoft YaHei"/>
                <a:cs typeface="Microsoft YaHei"/>
              </a:rPr>
              <a:t>运动季：各类球赛，激情挥洒</a:t>
            </a:r>
          </a:p>
        </p:txBody>
      </p:sp>
      <p:sp>
        <p:nvSpPr>
          <p:cNvPr id="16" name="object 16"/>
          <p:cNvSpPr txBox="1"/>
          <p:nvPr/>
        </p:nvSpPr>
        <p:spPr>
          <a:xfrm>
            <a:off x="1505966" y="7523334"/>
            <a:ext cx="630174" cy="394599"/>
          </a:xfrm>
          <a:prstGeom prst="rect">
            <a:avLst/>
          </a:prstGeom>
        </p:spPr>
        <p:txBody>
          <a:bodyPr vert="horz" wrap="square" lIns="0" tIns="0" rIns="0" bIns="0" rtlCol="0">
            <a:spAutoFit/>
          </a:bodyPr>
          <a:lstStyle/>
          <a:p>
            <a:pPr marL="0" marR="0">
              <a:lnSpc>
                <a:spcPts val="1457"/>
              </a:lnSpc>
              <a:spcBef>
                <a:spcPts val="0"/>
              </a:spcBef>
              <a:spcAft>
                <a:spcPts val="0"/>
              </a:spcAft>
            </a:pPr>
            <a:r>
              <a:rPr sz="1100" b="1" dirty="0">
                <a:solidFill>
                  <a:srgbClr val="000000"/>
                </a:solidFill>
                <a:latin typeface="Microsoft YaHei"/>
                <a:cs typeface="Microsoft YaHei"/>
              </a:rPr>
              <a:t>运动会</a:t>
            </a:r>
          </a:p>
        </p:txBody>
      </p:sp>
      <p:sp>
        <p:nvSpPr>
          <p:cNvPr id="17" name="object 17"/>
          <p:cNvSpPr txBox="1"/>
          <p:nvPr/>
        </p:nvSpPr>
        <p:spPr>
          <a:xfrm>
            <a:off x="5206873" y="7510434"/>
            <a:ext cx="685800" cy="429741"/>
          </a:xfrm>
          <a:prstGeom prst="rect">
            <a:avLst/>
          </a:prstGeom>
        </p:spPr>
        <p:txBody>
          <a:bodyPr vert="horz" wrap="square" lIns="0" tIns="0" rIns="0" bIns="0" rtlCol="0">
            <a:spAutoFit/>
          </a:bodyPr>
          <a:lstStyle/>
          <a:p>
            <a:pPr marL="0" marR="0">
              <a:lnSpc>
                <a:spcPts val="1583"/>
              </a:lnSpc>
              <a:spcBef>
                <a:spcPts val="0"/>
              </a:spcBef>
              <a:spcAft>
                <a:spcPts val="0"/>
              </a:spcAft>
            </a:pPr>
            <a:r>
              <a:rPr sz="1200" b="1" dirty="0">
                <a:solidFill>
                  <a:srgbClr val="000000"/>
                </a:solidFill>
                <a:latin typeface="Microsoft YaHei"/>
                <a:cs typeface="Microsoft YaHei"/>
              </a:rPr>
              <a:t>篮球赛</a:t>
            </a:r>
          </a:p>
        </p:txBody>
      </p:sp>
      <p:sp>
        <p:nvSpPr>
          <p:cNvPr id="18" name="object 18"/>
          <p:cNvSpPr txBox="1"/>
          <p:nvPr/>
        </p:nvSpPr>
        <p:spPr>
          <a:xfrm>
            <a:off x="1457198" y="9899934"/>
            <a:ext cx="870585" cy="377029"/>
          </a:xfrm>
          <a:prstGeom prst="rect">
            <a:avLst/>
          </a:prstGeom>
        </p:spPr>
        <p:txBody>
          <a:bodyPr vert="horz" wrap="square" lIns="0" tIns="0" rIns="0" bIns="0" rtlCol="0">
            <a:spAutoFit/>
          </a:bodyPr>
          <a:lstStyle/>
          <a:p>
            <a:pPr marL="0" marR="0">
              <a:lnSpc>
                <a:spcPts val="1393"/>
              </a:lnSpc>
              <a:spcBef>
                <a:spcPts val="0"/>
              </a:spcBef>
              <a:spcAft>
                <a:spcPts val="0"/>
              </a:spcAft>
            </a:pPr>
            <a:r>
              <a:rPr sz="1050" b="1" dirty="0">
                <a:solidFill>
                  <a:srgbClr val="000000"/>
                </a:solidFill>
                <a:latin typeface="Microsoft YaHei"/>
                <a:cs typeface="Microsoft YaHei"/>
              </a:rPr>
              <a:t>趣味运动会</a:t>
            </a:r>
          </a:p>
        </p:txBody>
      </p:sp>
      <p:sp>
        <p:nvSpPr>
          <p:cNvPr id="19" name="object 19"/>
          <p:cNvSpPr txBox="1"/>
          <p:nvPr/>
        </p:nvSpPr>
        <p:spPr>
          <a:xfrm>
            <a:off x="5124577" y="9899934"/>
            <a:ext cx="602361" cy="377029"/>
          </a:xfrm>
          <a:prstGeom prst="rect">
            <a:avLst/>
          </a:prstGeom>
        </p:spPr>
        <p:txBody>
          <a:bodyPr vert="horz" wrap="square" lIns="0" tIns="0" rIns="0" bIns="0" rtlCol="0">
            <a:spAutoFit/>
          </a:bodyPr>
          <a:lstStyle/>
          <a:p>
            <a:pPr marL="0" marR="0">
              <a:lnSpc>
                <a:spcPts val="1393"/>
              </a:lnSpc>
              <a:spcBef>
                <a:spcPts val="0"/>
              </a:spcBef>
              <a:spcAft>
                <a:spcPts val="0"/>
              </a:spcAft>
            </a:pPr>
            <a:r>
              <a:rPr sz="1050" b="1" dirty="0">
                <a:solidFill>
                  <a:srgbClr val="000000"/>
                </a:solidFill>
                <a:latin typeface="Microsoft YaHei"/>
                <a:cs typeface="Microsoft YaHei"/>
              </a:rPr>
              <a:t>足球赛</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p:nvPr/>
        </p:nvSpPr>
        <p:spPr>
          <a:xfrm>
            <a:off x="457200" y="1672970"/>
            <a:ext cx="6543802" cy="1848231"/>
          </a:xfrm>
          <a:prstGeom prst="rect">
            <a:avLst/>
          </a:prstGeom>
          <a:blipFill>
            <a:blip r:embed="rId2" cstate="print"/>
            <a:stretch>
              <a:fillRect/>
            </a:stretch>
          </a:blipFill>
        </p:spPr>
        <p:txBody>
          <a:bodyPr wrap="square" lIns="0" tIns="0" rIns="0" bIns="0" rtlCol="0">
            <a:spAutoFit/>
          </a:bodyPr>
          <a:lstStyle/>
          <a:p>
            <a:endParaRPr/>
          </a:p>
        </p:txBody>
      </p:sp>
      <p:sp>
        <p:nvSpPr>
          <p:cNvPr id="4" name="object 4"/>
          <p:cNvSpPr/>
          <p:nvPr/>
        </p:nvSpPr>
        <p:spPr>
          <a:xfrm>
            <a:off x="0" y="0"/>
            <a:ext cx="12700" cy="12700"/>
          </a:xfrm>
          <a:prstGeom prst="rect">
            <a:avLst/>
          </a:prstGeom>
          <a:blipFill>
            <a:blip r:embed="rId3" cstate="print"/>
            <a:stretch>
              <a:fillRect/>
            </a:stretch>
          </a:blipFill>
        </p:spPr>
        <p:txBody>
          <a:bodyPr wrap="square" lIns="0" tIns="0" rIns="0" bIns="0" rtlCol="0">
            <a:spAutoFit/>
          </a:bodyPr>
          <a:lstStyle/>
          <a:p>
            <a:endParaRPr/>
          </a:p>
        </p:txBody>
      </p:sp>
      <p:sp>
        <p:nvSpPr>
          <p:cNvPr id="5" name="object 5"/>
          <p:cNvSpPr/>
          <p:nvPr/>
        </p:nvSpPr>
        <p:spPr>
          <a:xfrm>
            <a:off x="438912" y="528701"/>
            <a:ext cx="6684008" cy="285622"/>
          </a:xfrm>
          <a:prstGeom prst="rect">
            <a:avLst/>
          </a:prstGeom>
          <a:blipFill>
            <a:blip r:embed="rId4" cstate="print"/>
            <a:stretch>
              <a:fillRect/>
            </a:stretch>
          </a:blipFill>
        </p:spPr>
        <p:txBody>
          <a:bodyPr wrap="square" lIns="0" tIns="0" rIns="0" bIns="0" rtlCol="0">
            <a:spAutoFit/>
          </a:bodyPr>
          <a:lstStyle/>
          <a:p>
            <a:endParaRPr/>
          </a:p>
        </p:txBody>
      </p:sp>
      <p:sp>
        <p:nvSpPr>
          <p:cNvPr id="7" name="object 7"/>
          <p:cNvSpPr txBox="1"/>
          <p:nvPr/>
        </p:nvSpPr>
        <p:spPr>
          <a:xfrm>
            <a:off x="457200" y="1318849"/>
            <a:ext cx="1336309" cy="377029"/>
          </a:xfrm>
          <a:prstGeom prst="rect">
            <a:avLst/>
          </a:prstGeom>
        </p:spPr>
        <p:txBody>
          <a:bodyPr vert="horz" wrap="square" lIns="0" tIns="0" rIns="0" bIns="0" rtlCol="0">
            <a:spAutoFit/>
          </a:bodyPr>
          <a:lstStyle/>
          <a:p>
            <a:pPr marL="0" marR="0">
              <a:lnSpc>
                <a:spcPts val="1393"/>
              </a:lnSpc>
              <a:spcBef>
                <a:spcPts val="0"/>
              </a:spcBef>
              <a:spcAft>
                <a:spcPts val="0"/>
              </a:spcAft>
            </a:pPr>
            <a:r>
              <a:rPr sz="1050" b="1" dirty="0">
                <a:solidFill>
                  <a:srgbClr val="000000"/>
                </a:solidFill>
                <a:latin typeface="Microsoft YaHei"/>
                <a:cs typeface="Microsoft YaHei"/>
              </a:rPr>
              <a:t>文化活动/节日活动</a:t>
            </a:r>
          </a:p>
        </p:txBody>
      </p:sp>
      <p:sp>
        <p:nvSpPr>
          <p:cNvPr id="8" name="object 8"/>
          <p:cNvSpPr txBox="1"/>
          <p:nvPr/>
        </p:nvSpPr>
        <p:spPr>
          <a:xfrm>
            <a:off x="1591310" y="3696670"/>
            <a:ext cx="870585" cy="377029"/>
          </a:xfrm>
          <a:prstGeom prst="rect">
            <a:avLst/>
          </a:prstGeom>
        </p:spPr>
        <p:txBody>
          <a:bodyPr vert="horz" wrap="square" lIns="0" tIns="0" rIns="0" bIns="0" rtlCol="0">
            <a:spAutoFit/>
          </a:bodyPr>
          <a:lstStyle/>
          <a:p>
            <a:pPr marL="0" marR="0">
              <a:lnSpc>
                <a:spcPts val="1393"/>
              </a:lnSpc>
              <a:spcBef>
                <a:spcPts val="0"/>
              </a:spcBef>
              <a:spcAft>
                <a:spcPts val="0"/>
              </a:spcAft>
            </a:pPr>
            <a:r>
              <a:rPr sz="1050" b="1" dirty="0">
                <a:solidFill>
                  <a:srgbClr val="000000"/>
                </a:solidFill>
                <a:latin typeface="Microsoft YaHei"/>
                <a:cs typeface="Microsoft YaHei"/>
              </a:rPr>
              <a:t>中秋节活动</a:t>
            </a:r>
          </a:p>
        </p:txBody>
      </p:sp>
      <p:sp>
        <p:nvSpPr>
          <p:cNvPr id="9" name="object 9"/>
          <p:cNvSpPr txBox="1"/>
          <p:nvPr/>
        </p:nvSpPr>
        <p:spPr>
          <a:xfrm>
            <a:off x="4792345" y="3696670"/>
            <a:ext cx="736473" cy="377029"/>
          </a:xfrm>
          <a:prstGeom prst="rect">
            <a:avLst/>
          </a:prstGeom>
        </p:spPr>
        <p:txBody>
          <a:bodyPr vert="horz" wrap="square" lIns="0" tIns="0" rIns="0" bIns="0" rtlCol="0">
            <a:spAutoFit/>
          </a:bodyPr>
          <a:lstStyle/>
          <a:p>
            <a:pPr marL="0" marR="0">
              <a:lnSpc>
                <a:spcPts val="1393"/>
              </a:lnSpc>
              <a:spcBef>
                <a:spcPts val="0"/>
              </a:spcBef>
              <a:spcAft>
                <a:spcPts val="0"/>
              </a:spcAft>
            </a:pPr>
            <a:r>
              <a:rPr sz="1050" b="1" dirty="0">
                <a:solidFill>
                  <a:srgbClr val="000000"/>
                </a:solidFill>
                <a:latin typeface="Microsoft YaHei"/>
                <a:cs typeface="Microsoft YaHei"/>
              </a:rPr>
              <a:t>春节晚会</a:t>
            </a:r>
          </a:p>
        </p:txBody>
      </p:sp>
    </p:spTree>
  </p:cSld>
  <p:clrMapOvr>
    <a:masterClrMapping/>
  </p:clrMapOvr>
</p:sld>
</file>

<file path=ppt/theme/theme1.xml><?xml version="1.0" encoding="utf-8"?>
<a:theme xmlns:a="http://schemas.openxmlformats.org/drawingml/2006/main" name="Theme Office">
  <a:themeElements>
    <a:clrScheme name="Standard">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tandard">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tandard">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578</Words>
  <Application>Microsoft Office PowerPoint</Application>
  <PresentationFormat>自定义</PresentationFormat>
  <Paragraphs>99</Paragraphs>
  <Slides>5</Slides>
  <Notes>0</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5</vt:i4>
      </vt:variant>
    </vt:vector>
  </HeadingPairs>
  <TitlesOfParts>
    <vt:vector size="10" baseType="lpstr">
      <vt:lpstr>Times New Roman</vt:lpstr>
      <vt:lpstr>Wingdings</vt:lpstr>
      <vt:lpstr>Calibri</vt:lpstr>
      <vt:lpstr>Microsoft YaHei</vt:lpstr>
      <vt:lpstr>Theme Office</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PowerPoint</dc:title>
  <dc:creator>malong</dc:creator>
  <cp:lastModifiedBy>malong19830217@outlook.com</cp:lastModifiedBy>
  <cp:revision>2</cp:revision>
  <dcterms:modified xsi:type="dcterms:W3CDTF">2021-11-19T02:32:41Z</dcterms:modified>
</cp:coreProperties>
</file>